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75"/>
  </p:notesMasterIdLst>
  <p:sldIdLst>
    <p:sldId id="330" r:id="rId2"/>
    <p:sldId id="337" r:id="rId3"/>
    <p:sldId id="338" r:id="rId4"/>
    <p:sldId id="340" r:id="rId5"/>
    <p:sldId id="341" r:id="rId6"/>
    <p:sldId id="343" r:id="rId7"/>
    <p:sldId id="344" r:id="rId8"/>
    <p:sldId id="345" r:id="rId9"/>
    <p:sldId id="346" r:id="rId10"/>
    <p:sldId id="449" r:id="rId11"/>
    <p:sldId id="348" r:id="rId12"/>
    <p:sldId id="347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413" r:id="rId21"/>
    <p:sldId id="414" r:id="rId22"/>
    <p:sldId id="415" r:id="rId23"/>
    <p:sldId id="416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451" r:id="rId34"/>
    <p:sldId id="366" r:id="rId35"/>
    <p:sldId id="396" r:id="rId36"/>
    <p:sldId id="397" r:id="rId37"/>
    <p:sldId id="367" r:id="rId38"/>
    <p:sldId id="368" r:id="rId39"/>
    <p:sldId id="369" r:id="rId40"/>
    <p:sldId id="372" r:id="rId41"/>
    <p:sldId id="373" r:id="rId42"/>
    <p:sldId id="374" r:id="rId43"/>
    <p:sldId id="375" r:id="rId44"/>
    <p:sldId id="453" r:id="rId45"/>
    <p:sldId id="454" r:id="rId46"/>
    <p:sldId id="455" r:id="rId47"/>
    <p:sldId id="456" r:id="rId48"/>
    <p:sldId id="461" r:id="rId49"/>
    <p:sldId id="376" r:id="rId50"/>
    <p:sldId id="377" r:id="rId51"/>
    <p:sldId id="459" r:id="rId52"/>
    <p:sldId id="457" r:id="rId53"/>
    <p:sldId id="45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8" r:id="rId69"/>
    <p:sldId id="399" r:id="rId70"/>
    <p:sldId id="405" r:id="rId71"/>
    <p:sldId id="406" r:id="rId72"/>
    <p:sldId id="446" r:id="rId73"/>
    <p:sldId id="400" r:id="rId74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1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/>
    <p:restoredTop sz="94721"/>
  </p:normalViewPr>
  <p:slideViewPr>
    <p:cSldViewPr>
      <p:cViewPr varScale="1">
        <p:scale>
          <a:sx n="95" d="100"/>
          <a:sy n="95" d="100"/>
        </p:scale>
        <p:origin x="408" y="20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23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00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39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293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90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481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21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49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93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7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58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2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15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481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023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524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48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166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1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89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915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30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976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17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690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570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847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962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273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436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075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149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554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1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15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04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971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627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408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39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127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538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310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138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75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30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078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18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56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934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818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9931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0600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56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433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749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607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500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9685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581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3716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080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331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6874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44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8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912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91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49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13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7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31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49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09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91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85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98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19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0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cg.informatik.uni-rostock.de/~hs162/treeposter/poster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bostock.github.io/d3/talk/20111018/tre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433918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40635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bostock.github.io/d3/talk/20111018/partitio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raw/4348373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derlien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hci.stanford.edu/jheer/files/zoo/" TargetMode="Externa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nytimes.com/interactive/2017/02/27/us/politics/most-important-problem-gallup-polling-question.html?smid=pl-share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omplexity.com/vc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paulbutler.org/archives/visualizing-facebook-friends/" TargetMode="Externa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hyperlink" Target="http://gephi.github.i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tavisualization.ch/showcases/in-my-dream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ost.ocks.org/mike/miserable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TREES &amp; GRAPHS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/>
              <a:t>slides </a:t>
            </a:r>
            <a:r>
              <a:rPr lang="en-US" sz="2800" dirty="0">
                <a:latin typeface="Gill Sans MT"/>
              </a:rPr>
              <a:t>credits Alex Bigelow (U of Utah), Miriah Meyer (U of Utah), </a:t>
            </a:r>
            <a:r>
              <a:rPr lang="en-US" sz="2800" dirty="0" err="1">
                <a:latin typeface="Gill Sans MT"/>
              </a:rPr>
              <a:t>Hanspeter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err="1">
                <a:latin typeface="Gill Sans MT"/>
              </a:rPr>
              <a:t>Pfister</a:t>
            </a:r>
            <a:r>
              <a:rPr lang="en-US" sz="2800" dirty="0">
                <a:latin typeface="Gill Sans MT"/>
              </a:rPr>
              <a:t> (Harvard), Jeff </a:t>
            </a:r>
            <a:r>
              <a:rPr lang="en-US" sz="2800" dirty="0" err="1">
                <a:latin typeface="Gill Sans MT"/>
              </a:rPr>
              <a:t>Heer</a:t>
            </a:r>
            <a:r>
              <a:rPr lang="en-US" sz="2800" dirty="0">
                <a:latin typeface="Gill Sans MT"/>
              </a:rPr>
              <a:t> (Stanford)</a:t>
            </a:r>
          </a:p>
        </p:txBody>
      </p:sp>
    </p:spTree>
    <p:extLst>
      <p:ext uri="{BB962C8B-B14F-4D97-AF65-F5344CB8AC3E}">
        <p14:creationId xmlns:p14="http://schemas.microsoft.com/office/powerpoint/2010/main" val="10634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Adjacency Matrix</a:t>
                </a:r>
              </a:p>
              <a:p>
                <a:pPr lvl="1"/>
                <a:r>
                  <a:rPr lang="en-US" dirty="0"/>
                  <a:t>A matrix that where each row/column represents a node and non-zero values represent edges</a:t>
                </a:r>
              </a:p>
              <a:p>
                <a:pPr lvl="1"/>
                <a:endParaRPr lang="en-US" u="sng" dirty="0"/>
              </a:p>
              <a:p>
                <a:pPr lvl="1"/>
                <a:r>
                  <a:rPr lang="en-US" u="sng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4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t="-1977" r="-3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12403931" y="2667000"/>
            <a:ext cx="4114800" cy="3679365"/>
            <a:chOff x="4587081" y="7443568"/>
            <a:chExt cx="2070100" cy="1851039"/>
          </a:xfrm>
        </p:grpSpPr>
        <p:sp>
          <p:nvSpPr>
            <p:cNvPr id="4" name="object 4"/>
            <p:cNvSpPr txBox="1"/>
            <p:nvPr/>
          </p:nvSpPr>
          <p:spPr>
            <a:xfrm>
              <a:off x="4587081" y="753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587081" y="86373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365081" y="74435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65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012530" y="7999207"/>
              <a:ext cx="12700" cy="1117600"/>
            </a:xfrm>
            <a:custGeom>
              <a:avLst/>
              <a:gdLst/>
              <a:ahLst/>
              <a:cxnLst/>
              <a:rect l="l" t="t" r="r" b="b"/>
              <a:pathLst>
                <a:path w="12700" h="1117600">
                  <a:moveTo>
                    <a:pt x="0" y="0"/>
                  </a:moveTo>
                  <a:lnTo>
                    <a:pt x="12699" y="11175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25231" y="7986507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817" y="7989682"/>
              <a:ext cx="1180465" cy="1123950"/>
            </a:xfrm>
            <a:custGeom>
              <a:avLst/>
              <a:gdLst/>
              <a:ahLst/>
              <a:cxnLst/>
              <a:rect l="l" t="t" r="r" b="b"/>
              <a:pathLst>
                <a:path w="1180464" h="1123950">
                  <a:moveTo>
                    <a:pt x="0" y="1123597"/>
                  </a:moveTo>
                  <a:lnTo>
                    <a:pt x="118004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19030" y="7986507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0"/>
                  </a:moveTo>
                  <a:lnTo>
                    <a:pt x="0" y="1130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12178" y="7989682"/>
              <a:ext cx="1198245" cy="1151890"/>
            </a:xfrm>
            <a:custGeom>
              <a:avLst/>
              <a:gdLst/>
              <a:ahLst/>
              <a:cxnLst/>
              <a:rect l="l" t="t" r="r" b="b"/>
              <a:pathLst>
                <a:path w="1198245" h="1151890">
                  <a:moveTo>
                    <a:pt x="1197680" y="115181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47432" y="7846808"/>
              <a:ext cx="342899" cy="342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4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41232" y="7846808"/>
              <a:ext cx="342899" cy="342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041232" y="8951708"/>
              <a:ext cx="342899" cy="342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01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GRAPHS &amp; TREES</a:t>
            </a:r>
          </a:p>
          <a:p>
            <a:pPr lvl="1"/>
            <a:r>
              <a:rPr lang="en-US" dirty="0"/>
              <a:t>graphs</a:t>
            </a:r>
          </a:p>
          <a:p>
            <a:pPr lvl="2"/>
            <a:r>
              <a:rPr lang="en-US" dirty="0"/>
              <a:t>model relationships about data</a:t>
            </a:r>
          </a:p>
          <a:p>
            <a:pPr lvl="2"/>
            <a:r>
              <a:rPr lang="en-US" dirty="0"/>
              <a:t>nodes and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trees</a:t>
            </a:r>
          </a:p>
          <a:p>
            <a:pPr lvl="2"/>
            <a:r>
              <a:rPr lang="en-US" dirty="0"/>
              <a:t>graphs with hierarchical structure</a:t>
            </a:r>
          </a:p>
          <a:p>
            <a:pPr lvl="2"/>
            <a:r>
              <a:rPr lang="en-US" dirty="0"/>
              <a:t>nodes as parents and children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1763742" y="2821348"/>
            <a:ext cx="1536700" cy="2032000"/>
            <a:chOff x="6384131" y="2489200"/>
            <a:chExt cx="1536700" cy="2032000"/>
          </a:xfrm>
        </p:grpSpPr>
        <p:sp>
          <p:nvSpPr>
            <p:cNvPr id="5" name="object 5"/>
            <p:cNvSpPr/>
            <p:nvPr/>
          </p:nvSpPr>
          <p:spPr>
            <a:xfrm>
              <a:off x="7743031" y="2654300"/>
              <a:ext cx="0" cy="850900"/>
            </a:xfrm>
            <a:custGeom>
              <a:avLst/>
              <a:gdLst/>
              <a:ahLst/>
              <a:cxnLst/>
              <a:rect l="l" t="t" r="r" b="b"/>
              <a:pathLst>
                <a:path h="850900">
                  <a:moveTo>
                    <a:pt x="0" y="850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549231" y="3479800"/>
              <a:ext cx="12700" cy="863600"/>
            </a:xfrm>
            <a:custGeom>
              <a:avLst/>
              <a:gdLst/>
              <a:ahLst/>
              <a:cxnLst/>
              <a:rect l="l" t="t" r="r" b="b"/>
              <a:pathLst>
                <a:path w="12700" h="863600">
                  <a:moveTo>
                    <a:pt x="0" y="0"/>
                  </a:moveTo>
                  <a:lnTo>
                    <a:pt x="12699" y="8636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561931" y="3479799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61932" y="3474509"/>
              <a:ext cx="1189355" cy="873125"/>
            </a:xfrm>
            <a:custGeom>
              <a:avLst/>
              <a:gdLst/>
              <a:ahLst/>
              <a:cxnLst/>
              <a:rect l="l" t="t" r="r" b="b"/>
              <a:pathLst>
                <a:path w="1189354" h="873125">
                  <a:moveTo>
                    <a:pt x="0" y="873125"/>
                  </a:moveTo>
                  <a:lnTo>
                    <a:pt x="118886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48879" y="2654301"/>
              <a:ext cx="1194435" cy="820419"/>
            </a:xfrm>
            <a:custGeom>
              <a:avLst/>
              <a:gdLst/>
              <a:ahLst/>
              <a:cxnLst/>
              <a:rect l="l" t="t" r="r" b="b"/>
              <a:pathLst>
                <a:path w="1194434" h="820420">
                  <a:moveTo>
                    <a:pt x="1194152" y="0"/>
                  </a:moveTo>
                  <a:lnTo>
                    <a:pt x="0" y="820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384131" y="33274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84131" y="41783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577931" y="33274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577931" y="24892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983184" y="6113858"/>
            <a:ext cx="1570955" cy="1748465"/>
            <a:chOff x="6766613" y="5491779"/>
            <a:chExt cx="1570955" cy="1748465"/>
          </a:xfrm>
        </p:grpSpPr>
        <p:sp>
          <p:nvSpPr>
            <p:cNvPr id="14" name="object 14"/>
            <p:cNvSpPr/>
            <p:nvPr/>
          </p:nvSpPr>
          <p:spPr>
            <a:xfrm>
              <a:off x="7414266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5953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955631" y="6121399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9863" y="6124903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869000" y="6124903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235127" y="5491779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510724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689862" y="5945977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965458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766613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766613" y="5945977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95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39438" y="2632780"/>
            <a:ext cx="1628218" cy="2244020"/>
            <a:chOff x="3606587" y="2463801"/>
            <a:chExt cx="1628218" cy="2244020"/>
          </a:xfrm>
        </p:grpSpPr>
        <p:sp>
          <p:nvSpPr>
            <p:cNvPr id="3" name="object 3"/>
            <p:cNvSpPr/>
            <p:nvPr/>
          </p:nvSpPr>
          <p:spPr>
            <a:xfrm>
              <a:off x="4708972" y="273907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882183" y="2642727"/>
              <a:ext cx="762635" cy="202565"/>
            </a:xfrm>
            <a:custGeom>
              <a:avLst/>
              <a:gdLst/>
              <a:ahLst/>
              <a:cxnLst/>
              <a:rect l="l" t="t" r="r" b="b"/>
              <a:pathLst>
                <a:path w="762635" h="202564">
                  <a:moveTo>
                    <a:pt x="0" y="0"/>
                  </a:moveTo>
                  <a:lnTo>
                    <a:pt x="746280" y="202073"/>
                  </a:lnTo>
                  <a:lnTo>
                    <a:pt x="762048" y="202073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620526" y="2799312"/>
              <a:ext cx="95885" cy="84455"/>
            </a:xfrm>
            <a:custGeom>
              <a:avLst/>
              <a:gdLst/>
              <a:ahLst/>
              <a:cxnLst/>
              <a:rect l="l" t="t" r="r" b="b"/>
              <a:pathLst>
                <a:path w="95885" h="84455">
                  <a:moveTo>
                    <a:pt x="22899" y="0"/>
                  </a:moveTo>
                  <a:lnTo>
                    <a:pt x="0" y="84321"/>
                  </a:lnTo>
                  <a:lnTo>
                    <a:pt x="95771" y="65059"/>
                  </a:lnTo>
                  <a:lnTo>
                    <a:pt x="2289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785724" y="3086101"/>
              <a:ext cx="909319" cy="749935"/>
            </a:xfrm>
            <a:custGeom>
              <a:avLst/>
              <a:gdLst/>
              <a:ahLst/>
              <a:cxnLst/>
              <a:rect l="l" t="t" r="r" b="b"/>
              <a:pathLst>
                <a:path w="909319" h="749935">
                  <a:moveTo>
                    <a:pt x="0" y="749466"/>
                  </a:moveTo>
                  <a:lnTo>
                    <a:pt x="893577" y="12699"/>
                  </a:lnTo>
                  <a:lnTo>
                    <a:pt x="90930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657330" y="3038350"/>
              <a:ext cx="95250" cy="89535"/>
            </a:xfrm>
            <a:custGeom>
              <a:avLst/>
              <a:gdLst/>
              <a:ahLst/>
              <a:cxnLst/>
              <a:rect l="l" t="t" r="r" b="b"/>
              <a:pathLst>
                <a:path w="95250" h="89535">
                  <a:moveTo>
                    <a:pt x="95114" y="0"/>
                  </a:moveTo>
                  <a:lnTo>
                    <a:pt x="0" y="22282"/>
                  </a:lnTo>
                  <a:lnTo>
                    <a:pt x="55871" y="89461"/>
                  </a:lnTo>
                  <a:lnTo>
                    <a:pt x="9511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03045" y="2463801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85724" y="3840155"/>
              <a:ext cx="934719" cy="84455"/>
            </a:xfrm>
            <a:custGeom>
              <a:avLst/>
              <a:gdLst/>
              <a:ahLst/>
              <a:cxnLst/>
              <a:rect l="l" t="t" r="r" b="b"/>
              <a:pathLst>
                <a:path w="934719" h="84454">
                  <a:moveTo>
                    <a:pt x="0" y="0"/>
                  </a:moveTo>
                  <a:lnTo>
                    <a:pt x="918946" y="84145"/>
                  </a:lnTo>
                  <a:lnTo>
                    <a:pt x="934707" y="84145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03623" y="3879600"/>
              <a:ext cx="91440" cy="86995"/>
            </a:xfrm>
            <a:custGeom>
              <a:avLst/>
              <a:gdLst/>
              <a:ahLst/>
              <a:cxnLst/>
              <a:rect l="l" t="t" r="r" b="b"/>
              <a:pathLst>
                <a:path w="91439" h="86995">
                  <a:moveTo>
                    <a:pt x="8329" y="0"/>
                  </a:moveTo>
                  <a:lnTo>
                    <a:pt x="0" y="86978"/>
                  </a:lnTo>
                  <a:lnTo>
                    <a:pt x="91142" y="51819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98230" y="3174999"/>
              <a:ext cx="86360" cy="748030"/>
            </a:xfrm>
            <a:custGeom>
              <a:avLst/>
              <a:gdLst/>
              <a:ahLst/>
              <a:cxnLst/>
              <a:rect l="l" t="t" r="r" b="b"/>
              <a:pathLst>
                <a:path w="86360" h="748029">
                  <a:moveTo>
                    <a:pt x="86337" y="747736"/>
                  </a:moveTo>
                  <a:lnTo>
                    <a:pt x="0" y="871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856311" y="3100829"/>
              <a:ext cx="86995" cy="92075"/>
            </a:xfrm>
            <a:custGeom>
              <a:avLst/>
              <a:gdLst/>
              <a:ahLst/>
              <a:cxnLst/>
              <a:rect l="l" t="t" r="r" b="b"/>
              <a:pathLst>
                <a:path w="86994" h="92075">
                  <a:moveTo>
                    <a:pt x="33257" y="0"/>
                  </a:moveTo>
                  <a:lnTo>
                    <a:pt x="0" y="91854"/>
                  </a:lnTo>
                  <a:lnTo>
                    <a:pt x="86786" y="81718"/>
                  </a:lnTo>
                  <a:lnTo>
                    <a:pt x="3325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606587" y="3647466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05431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774268" y="4461600"/>
              <a:ext cx="1460537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i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07121" y="2757694"/>
            <a:ext cx="1515183" cy="1994192"/>
            <a:chOff x="7603331" y="2713629"/>
            <a:chExt cx="1515183" cy="1994192"/>
          </a:xfrm>
        </p:grpSpPr>
        <p:sp>
          <p:nvSpPr>
            <p:cNvPr id="25" name="object 25"/>
            <p:cNvSpPr/>
            <p:nvPr/>
          </p:nvSpPr>
          <p:spPr>
            <a:xfrm>
              <a:off x="7836992" y="3014343"/>
              <a:ext cx="178435" cy="935355"/>
            </a:xfrm>
            <a:custGeom>
              <a:avLst/>
              <a:gdLst/>
              <a:ahLst/>
              <a:cxnLst/>
              <a:rect l="l" t="t" r="r" b="b"/>
              <a:pathLst>
                <a:path w="178435" h="935354">
                  <a:moveTo>
                    <a:pt x="0" y="0"/>
                  </a:moveTo>
                  <a:lnTo>
                    <a:pt x="177989" y="93477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016129" y="3078571"/>
              <a:ext cx="937894" cy="848994"/>
            </a:xfrm>
            <a:custGeom>
              <a:avLst/>
              <a:gdLst/>
              <a:ahLst/>
              <a:cxnLst/>
              <a:rect l="l" t="t" r="r" b="b"/>
              <a:pathLst>
                <a:path w="937895" h="848995">
                  <a:moveTo>
                    <a:pt x="0" y="848752"/>
                  </a:moveTo>
                  <a:lnTo>
                    <a:pt x="93779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836992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8597808" y="3539442"/>
              <a:ext cx="2867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0.1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7603331" y="3258979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5</a:t>
              </a:r>
            </a:p>
          </p:txBody>
        </p:sp>
        <p:sp>
          <p:nvSpPr>
            <p:cNvPr id="30" name="object 30"/>
            <p:cNvSpPr/>
            <p:nvPr/>
          </p:nvSpPr>
          <p:spPr>
            <a:xfrm>
              <a:off x="7836992" y="3014342"/>
              <a:ext cx="1102995" cy="96520"/>
            </a:xfrm>
            <a:custGeom>
              <a:avLst/>
              <a:gdLst/>
              <a:ahLst/>
              <a:cxnLst/>
              <a:rect l="l" t="t" r="r" b="b"/>
              <a:pathLst>
                <a:path w="1102995" h="96519">
                  <a:moveTo>
                    <a:pt x="0" y="0"/>
                  </a:moveTo>
                  <a:lnTo>
                    <a:pt x="1102385" y="9634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307228" y="2713629"/>
              <a:ext cx="2867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0.3</a:t>
              </a:r>
            </a:p>
          </p:txBody>
        </p:sp>
        <p:sp>
          <p:nvSpPr>
            <p:cNvPr id="32" name="object 32"/>
            <p:cNvSpPr/>
            <p:nvPr/>
          </p:nvSpPr>
          <p:spPr>
            <a:xfrm>
              <a:off x="8746460" y="2917998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644074" y="28216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8125327" y="4461600"/>
              <a:ext cx="8496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45" dirty="0">
                  <a:solidFill>
                    <a:srgbClr val="000000"/>
                  </a:solidFill>
                  <a:latin typeface="Gill Sans MT"/>
                  <a:cs typeface="Gill Sans MT"/>
                </a:rPr>
                <a:t>W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ghted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3346489" y="5976171"/>
            <a:ext cx="1692215" cy="2448388"/>
            <a:chOff x="12285843" y="5369994"/>
            <a:chExt cx="1692215" cy="2448388"/>
          </a:xfrm>
        </p:grpSpPr>
        <p:sp>
          <p:nvSpPr>
            <p:cNvPr id="93" name="object 93"/>
            <p:cNvSpPr txBox="1"/>
            <p:nvPr/>
          </p:nvSpPr>
          <p:spPr>
            <a:xfrm>
              <a:off x="12588949" y="7572161"/>
              <a:ext cx="114531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Node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depths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2976866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252213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2518231" y="612140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1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3252462" y="6124905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3431600" y="6124905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12797728" y="5491781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073325" y="6868135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252462" y="5945978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528058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329213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329213" y="5945978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5" name="object 105"/>
            <p:cNvSpPr txBox="1"/>
            <p:nvPr/>
          </p:nvSpPr>
          <p:spPr>
            <a:xfrm>
              <a:off x="13209091" y="5369994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6" name="object 106"/>
            <p:cNvSpPr txBox="1"/>
            <p:nvPr/>
          </p:nvSpPr>
          <p:spPr>
            <a:xfrm>
              <a:off x="13760284" y="5837955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7" name="object 107"/>
            <p:cNvSpPr txBox="1"/>
            <p:nvPr/>
          </p:nvSpPr>
          <p:spPr>
            <a:xfrm>
              <a:off x="12285843" y="5741610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8" name="object 108"/>
            <p:cNvSpPr txBox="1"/>
            <p:nvPr/>
          </p:nvSpPr>
          <p:spPr>
            <a:xfrm>
              <a:off x="12285843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9" name="object 109"/>
            <p:cNvSpPr txBox="1"/>
            <p:nvPr/>
          </p:nvSpPr>
          <p:spPr>
            <a:xfrm>
              <a:off x="13016174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10" name="object 110"/>
            <p:cNvSpPr txBox="1"/>
            <p:nvPr/>
          </p:nvSpPr>
          <p:spPr>
            <a:xfrm>
              <a:off x="13842962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51292" y="6039061"/>
            <a:ext cx="2440441" cy="2322608"/>
            <a:chOff x="7561395" y="5767052"/>
            <a:chExt cx="2440441" cy="2322608"/>
          </a:xfrm>
        </p:grpSpPr>
        <p:sp>
          <p:nvSpPr>
            <p:cNvPr id="74" name="object 74"/>
            <p:cNvSpPr/>
            <p:nvPr/>
          </p:nvSpPr>
          <p:spPr>
            <a:xfrm>
              <a:off x="7740534" y="6496519"/>
              <a:ext cx="730885" cy="179070"/>
            </a:xfrm>
            <a:custGeom>
              <a:avLst/>
              <a:gdLst/>
              <a:ahLst/>
              <a:cxnLst/>
              <a:rect l="l" t="t" r="r" b="b"/>
              <a:pathLst>
                <a:path w="730885" h="179070">
                  <a:moveTo>
                    <a:pt x="730330" y="0"/>
                  </a:moveTo>
                  <a:lnTo>
                    <a:pt x="0" y="17892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8016130" y="5945978"/>
              <a:ext cx="455295" cy="550545"/>
            </a:xfrm>
            <a:custGeom>
              <a:avLst/>
              <a:gdLst/>
              <a:ahLst/>
              <a:cxnLst/>
              <a:rect l="l" t="t" r="r" b="b"/>
              <a:pathLst>
                <a:path w="455295" h="550545">
                  <a:moveTo>
                    <a:pt x="454734" y="55054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470863" y="6496520"/>
              <a:ext cx="1006475" cy="550545"/>
            </a:xfrm>
            <a:custGeom>
              <a:avLst/>
              <a:gdLst/>
              <a:ahLst/>
              <a:cxnLst/>
              <a:rect l="l" t="t" r="r" b="b"/>
              <a:pathLst>
                <a:path w="1006475" h="550545">
                  <a:moveTo>
                    <a:pt x="0" y="0"/>
                  </a:moveTo>
                  <a:lnTo>
                    <a:pt x="1005927" y="550541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663782" y="7047061"/>
              <a:ext cx="827405" cy="179070"/>
            </a:xfrm>
            <a:custGeom>
              <a:avLst/>
              <a:gdLst/>
              <a:ahLst/>
              <a:cxnLst/>
              <a:rect l="l" t="t" r="r" b="b"/>
              <a:pathLst>
                <a:path w="827404" h="179070">
                  <a:moveTo>
                    <a:pt x="826789" y="0"/>
                  </a:moveTo>
                  <a:lnTo>
                    <a:pt x="0" y="178926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9297654" y="6317594"/>
              <a:ext cx="179705" cy="729615"/>
            </a:xfrm>
            <a:custGeom>
              <a:avLst/>
              <a:gdLst/>
              <a:ahLst/>
              <a:cxnLst/>
              <a:rect l="l" t="t" r="r" b="b"/>
              <a:pathLst>
                <a:path w="179704" h="729615">
                  <a:moveTo>
                    <a:pt x="179137" y="72946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836991" y="57670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9118515" y="6124905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9297653" y="6868136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470863" y="7047062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561395" y="6496520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5" name="object 85"/>
            <p:cNvSpPr txBox="1"/>
            <p:nvPr/>
          </p:nvSpPr>
          <p:spPr>
            <a:xfrm>
              <a:off x="7700703" y="7663283"/>
              <a:ext cx="2301133" cy="426377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639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connected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ph,</a:t>
              </a:r>
            </a:p>
            <a:p>
              <a:pPr marL="545465">
                <a:lnSpc>
                  <a:spcPts val="1639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a.k.a.</a:t>
              </a:r>
              <a:r>
                <a:rPr sz="1600" spc="-14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b="1" dirty="0">
                  <a:solidFill>
                    <a:srgbClr val="000000"/>
                  </a:solidFill>
                  <a:latin typeface="Arial"/>
                  <a:cs typeface="Arial"/>
                </a:rPr>
                <a:t>tree</a:t>
              </a:r>
              <a:endParaRPr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7" name="object 79"/>
            <p:cNvSpPr/>
            <p:nvPr/>
          </p:nvSpPr>
          <p:spPr>
            <a:xfrm>
              <a:off x="8298077" y="6333985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84113" y="2722243"/>
            <a:ext cx="1906551" cy="2065094"/>
            <a:chOff x="5632220" y="2642727"/>
            <a:chExt cx="1906551" cy="2065094"/>
          </a:xfrm>
        </p:grpSpPr>
        <p:sp>
          <p:nvSpPr>
            <p:cNvPr id="16" name="object 16"/>
            <p:cNvSpPr/>
            <p:nvPr/>
          </p:nvSpPr>
          <p:spPr>
            <a:xfrm>
              <a:off x="5811358" y="2821651"/>
              <a:ext cx="269875" cy="1118870"/>
            </a:xfrm>
            <a:custGeom>
              <a:avLst/>
              <a:gdLst/>
              <a:ahLst/>
              <a:cxnLst/>
              <a:rect l="l" t="t" r="r" b="b"/>
              <a:pathLst>
                <a:path w="269875" h="1118870">
                  <a:moveTo>
                    <a:pt x="0" y="0"/>
                  </a:moveTo>
                  <a:lnTo>
                    <a:pt x="269854" y="111828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086953" y="3078571"/>
              <a:ext cx="937894" cy="848994"/>
            </a:xfrm>
            <a:custGeom>
              <a:avLst/>
              <a:gdLst/>
              <a:ahLst/>
              <a:cxnLst/>
              <a:rect l="l" t="t" r="r" b="b"/>
              <a:pathLst>
                <a:path w="937895" h="848995">
                  <a:moveTo>
                    <a:pt x="0" y="848752"/>
                  </a:moveTo>
                  <a:lnTo>
                    <a:pt x="93779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632220" y="2642727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92030" y="3924299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39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006431" y="3098799"/>
              <a:ext cx="0" cy="825500"/>
            </a:xfrm>
            <a:custGeom>
              <a:avLst/>
              <a:gdLst/>
              <a:ahLst/>
              <a:cxnLst/>
              <a:rect l="l" t="t" r="r" b="b"/>
              <a:pathLst>
                <a:path h="825500">
                  <a:moveTo>
                    <a:pt x="0" y="82549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17285" y="2917998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817285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763011" y="4461600"/>
              <a:ext cx="1775760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An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und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i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8" name="object 79"/>
            <p:cNvSpPr/>
            <p:nvPr/>
          </p:nvSpPr>
          <p:spPr>
            <a:xfrm>
              <a:off x="5926931" y="37338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38761" y="2770416"/>
            <a:ext cx="1832716" cy="1968749"/>
            <a:chOff x="9490571" y="2739072"/>
            <a:chExt cx="1832716" cy="1968749"/>
          </a:xfrm>
        </p:grpSpPr>
        <p:sp>
          <p:nvSpPr>
            <p:cNvPr id="35" name="object 35"/>
            <p:cNvSpPr/>
            <p:nvPr/>
          </p:nvSpPr>
          <p:spPr>
            <a:xfrm>
              <a:off x="9848846" y="3922736"/>
              <a:ext cx="1282065" cy="96520"/>
            </a:xfrm>
            <a:custGeom>
              <a:avLst/>
              <a:gdLst/>
              <a:ahLst/>
              <a:cxnLst/>
              <a:rect l="l" t="t" r="r" b="b"/>
              <a:pathLst>
                <a:path w="1282065" h="96520">
                  <a:moveTo>
                    <a:pt x="0" y="0"/>
                  </a:moveTo>
                  <a:lnTo>
                    <a:pt x="1281523" y="96344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848846" y="3014343"/>
              <a:ext cx="551815" cy="922655"/>
            </a:xfrm>
            <a:custGeom>
              <a:avLst/>
              <a:gdLst/>
              <a:ahLst/>
              <a:cxnLst/>
              <a:rect l="l" t="t" r="r" b="b"/>
              <a:pathLst>
                <a:path w="551815" h="922654">
                  <a:moveTo>
                    <a:pt x="0" y="922157"/>
                  </a:moveTo>
                  <a:lnTo>
                    <a:pt x="55119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0400039" y="3014342"/>
              <a:ext cx="730885" cy="96520"/>
            </a:xfrm>
            <a:custGeom>
              <a:avLst/>
              <a:gdLst/>
              <a:ahLst/>
              <a:cxnLst/>
              <a:rect l="l" t="t" r="r" b="b"/>
              <a:pathLst>
                <a:path w="730884" h="96519">
                  <a:moveTo>
                    <a:pt x="0" y="0"/>
                  </a:moveTo>
                  <a:lnTo>
                    <a:pt x="730330" y="9634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1146631" y="309879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848846" y="3096923"/>
              <a:ext cx="1282065" cy="826135"/>
            </a:xfrm>
            <a:custGeom>
              <a:avLst/>
              <a:gdLst/>
              <a:ahLst/>
              <a:cxnLst/>
              <a:rect l="l" t="t" r="r" b="b"/>
              <a:pathLst>
                <a:path w="1282065" h="826135">
                  <a:moveTo>
                    <a:pt x="0" y="825812"/>
                  </a:moveTo>
                  <a:lnTo>
                    <a:pt x="128152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9490571" y="273907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1232" y="291799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951232" y="3840155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220900" y="28216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876473" y="4461600"/>
              <a:ext cx="117308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Unconnected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9" name="object 79"/>
            <p:cNvSpPr/>
            <p:nvPr/>
          </p:nvSpPr>
          <p:spPr>
            <a:xfrm>
              <a:off x="9660731" y="37338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040731" y="6305454"/>
            <a:ext cx="2025632" cy="1789823"/>
            <a:chOff x="3234532" y="6124904"/>
            <a:chExt cx="2025632" cy="1789823"/>
          </a:xfrm>
        </p:grpSpPr>
        <p:sp>
          <p:nvSpPr>
            <p:cNvPr id="46" name="object 46"/>
            <p:cNvSpPr/>
            <p:nvPr/>
          </p:nvSpPr>
          <p:spPr>
            <a:xfrm>
              <a:off x="3606587" y="7225987"/>
              <a:ext cx="1092835" cy="74930"/>
            </a:xfrm>
            <a:custGeom>
              <a:avLst/>
              <a:gdLst/>
              <a:ahLst/>
              <a:cxnLst/>
              <a:rect l="l" t="t" r="r" b="b"/>
              <a:pathLst>
                <a:path w="1092835" h="74929">
                  <a:moveTo>
                    <a:pt x="0" y="0"/>
                  </a:moveTo>
                  <a:lnTo>
                    <a:pt x="1092816" y="74552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606587" y="6496519"/>
              <a:ext cx="455295" cy="729615"/>
            </a:xfrm>
            <a:custGeom>
              <a:avLst/>
              <a:gdLst/>
              <a:ahLst/>
              <a:cxnLst/>
              <a:rect l="l" t="t" r="r" b="b"/>
              <a:pathLst>
                <a:path w="455294" h="729615">
                  <a:moveTo>
                    <a:pt x="0" y="729467"/>
                  </a:moveTo>
                  <a:lnTo>
                    <a:pt x="454734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934809" y="6676210"/>
              <a:ext cx="99695" cy="462915"/>
            </a:xfrm>
            <a:custGeom>
              <a:avLst/>
              <a:gdLst/>
              <a:ahLst/>
              <a:cxnLst/>
              <a:rect l="l" t="t" r="r" b="b"/>
              <a:pathLst>
                <a:path w="99694" h="462915">
                  <a:moveTo>
                    <a:pt x="99520" y="0"/>
                  </a:moveTo>
                  <a:lnTo>
                    <a:pt x="0" y="462608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606587" y="6578718"/>
              <a:ext cx="1299845" cy="652145"/>
            </a:xfrm>
            <a:custGeom>
              <a:avLst/>
              <a:gdLst/>
              <a:ahLst/>
              <a:cxnLst/>
              <a:rect l="l" t="t" r="r" b="b"/>
              <a:pathLst>
                <a:path w="1299845" h="652145">
                  <a:moveTo>
                    <a:pt x="0" y="651856"/>
                  </a:moveTo>
                  <a:lnTo>
                    <a:pt x="1299513" y="0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427449" y="6496519"/>
              <a:ext cx="179705" cy="729615"/>
            </a:xfrm>
            <a:custGeom>
              <a:avLst/>
              <a:gdLst/>
              <a:ahLst/>
              <a:cxnLst/>
              <a:rect l="l" t="t" r="r" b="b"/>
              <a:pathLst>
                <a:path w="179705" h="729615">
                  <a:moveTo>
                    <a:pt x="179137" y="72946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425031" y="6311900"/>
              <a:ext cx="558800" cy="12700"/>
            </a:xfrm>
            <a:custGeom>
              <a:avLst/>
              <a:gdLst/>
              <a:ahLst/>
              <a:cxnLst/>
              <a:rect l="l" t="t" r="r" b="b"/>
              <a:pathLst>
                <a:path w="558800" h="12700">
                  <a:moveTo>
                    <a:pt x="0" y="0"/>
                  </a:moveTo>
                  <a:lnTo>
                    <a:pt x="558799" y="126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888110" y="6317594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4033777" y="7668506"/>
              <a:ext cx="651462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cycle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427449" y="704706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978641" y="6124904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234532" y="6124904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0" name="object 79"/>
            <p:cNvSpPr/>
            <p:nvPr/>
          </p:nvSpPr>
          <p:spPr>
            <a:xfrm>
              <a:off x="4631531" y="70866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830729" y="6305454"/>
            <a:ext cx="1656197" cy="1789823"/>
            <a:chOff x="5714899" y="6124904"/>
            <a:chExt cx="1656197" cy="1789823"/>
          </a:xfrm>
        </p:grpSpPr>
        <p:sp>
          <p:nvSpPr>
            <p:cNvPr id="87" name="object 87"/>
            <p:cNvSpPr/>
            <p:nvPr/>
          </p:nvSpPr>
          <p:spPr>
            <a:xfrm>
              <a:off x="5907816" y="6317594"/>
              <a:ext cx="96520" cy="826135"/>
            </a:xfrm>
            <a:custGeom>
              <a:avLst/>
              <a:gdLst/>
              <a:ahLst/>
              <a:cxnLst/>
              <a:rect l="l" t="t" r="r" b="b"/>
              <a:pathLst>
                <a:path w="96520" h="826134">
                  <a:moveTo>
                    <a:pt x="0" y="0"/>
                  </a:moveTo>
                  <a:lnTo>
                    <a:pt x="96458" y="82581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90495" y="6496519"/>
              <a:ext cx="923290" cy="647065"/>
            </a:xfrm>
            <a:custGeom>
              <a:avLst/>
              <a:gdLst/>
              <a:ahLst/>
              <a:cxnLst/>
              <a:rect l="l" t="t" r="r" b="b"/>
              <a:pathLst>
                <a:path w="923289" h="647065">
                  <a:moveTo>
                    <a:pt x="0" y="646886"/>
                  </a:moveTo>
                  <a:lnTo>
                    <a:pt x="92324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5714899" y="6124904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811358" y="6950717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" name="object 92"/>
            <p:cNvSpPr txBox="1"/>
            <p:nvPr/>
          </p:nvSpPr>
          <p:spPr>
            <a:xfrm>
              <a:off x="5957843" y="7668506"/>
              <a:ext cx="141325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An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31" name="object 87"/>
            <p:cNvSpPr/>
            <p:nvPr/>
          </p:nvSpPr>
          <p:spPr>
            <a:xfrm>
              <a:off x="6841331" y="6477000"/>
              <a:ext cx="96520" cy="826135"/>
            </a:xfrm>
            <a:custGeom>
              <a:avLst/>
              <a:gdLst/>
              <a:ahLst/>
              <a:cxnLst/>
              <a:rect l="l" t="t" r="r" b="b"/>
              <a:pathLst>
                <a:path w="96520" h="826134">
                  <a:moveTo>
                    <a:pt x="0" y="0"/>
                  </a:moveTo>
                  <a:lnTo>
                    <a:pt x="96458" y="82581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734606" y="7143406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612731" y="6317594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456100" y="5790131"/>
            <a:ext cx="2126022" cy="2820469"/>
            <a:chOff x="9748383" y="5181600"/>
            <a:chExt cx="2126022" cy="2820469"/>
          </a:xfrm>
        </p:grpSpPr>
        <p:sp>
          <p:nvSpPr>
            <p:cNvPr id="111" name="object 111"/>
            <p:cNvSpPr/>
            <p:nvPr/>
          </p:nvSpPr>
          <p:spPr>
            <a:xfrm>
              <a:off x="10675635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22090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219531" y="612140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951232" y="6124905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144149" y="6124905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496497" y="5491779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78AC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772094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51232" y="594597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226828" y="6868135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041763" y="594597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2" name="object 122"/>
            <p:cNvSpPr txBox="1"/>
            <p:nvPr/>
          </p:nvSpPr>
          <p:spPr>
            <a:xfrm>
              <a:off x="10171227" y="7584861"/>
              <a:ext cx="1225620" cy="41720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01600" marR="5080" indent="-89535">
                <a:lnSpc>
                  <a:spcPts val="1600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ooted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t</a:t>
              </a:r>
              <a:r>
                <a:rPr sz="1600" spc="-3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ee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or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hi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era</a:t>
              </a:r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60" dirty="0">
                  <a:solidFill>
                    <a:srgbClr val="000000"/>
                  </a:solidFill>
                  <a:latin typeface="Gill Sans MT"/>
                  <a:cs typeface="Gill Sans MT"/>
                </a:rPr>
                <a:t>h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y</a:t>
              </a:r>
              <a:endParaRPr sz="1600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3" name="object 123"/>
            <p:cNvSpPr txBox="1"/>
            <p:nvPr/>
          </p:nvSpPr>
          <p:spPr>
            <a:xfrm>
              <a:off x="10371329" y="5181600"/>
              <a:ext cx="410541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oo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t</a:t>
              </a:r>
            </a:p>
          </p:txBody>
        </p:sp>
        <p:sp>
          <p:nvSpPr>
            <p:cNvPr id="124" name="object 124"/>
            <p:cNvSpPr txBox="1"/>
            <p:nvPr/>
          </p:nvSpPr>
          <p:spPr>
            <a:xfrm>
              <a:off x="9748383" y="5645264"/>
              <a:ext cx="580162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pa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ent</a:t>
              </a:r>
            </a:p>
          </p:txBody>
        </p:sp>
        <p:sp>
          <p:nvSpPr>
            <p:cNvPr id="125" name="object 125"/>
            <p:cNvSpPr txBox="1"/>
            <p:nvPr/>
          </p:nvSpPr>
          <p:spPr>
            <a:xfrm>
              <a:off x="10460800" y="6567423"/>
              <a:ext cx="42705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chil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6" name="object 126"/>
            <p:cNvSpPr txBox="1"/>
            <p:nvPr/>
          </p:nvSpPr>
          <p:spPr>
            <a:xfrm>
              <a:off x="11555429" y="6594950"/>
              <a:ext cx="31897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l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eaf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32" name="object 82"/>
            <p:cNvSpPr/>
            <p:nvPr/>
          </p:nvSpPr>
          <p:spPr>
            <a:xfrm>
              <a:off x="10041731" y="6858000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4" name="Content Placeholder 13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bunch of definitions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13187935" y="2709522"/>
            <a:ext cx="2009323" cy="2090537"/>
            <a:chOff x="13187935" y="2709522"/>
            <a:chExt cx="2009323" cy="2090537"/>
          </a:xfrm>
        </p:grpSpPr>
        <p:grpSp>
          <p:nvGrpSpPr>
            <p:cNvPr id="64" name="Group 63"/>
            <p:cNvGrpSpPr/>
            <p:nvPr/>
          </p:nvGrpSpPr>
          <p:grpSpPr>
            <a:xfrm>
              <a:off x="13187935" y="2709522"/>
              <a:ext cx="2009323" cy="2090537"/>
              <a:chOff x="11794331" y="2617284"/>
              <a:chExt cx="2009323" cy="2090537"/>
            </a:xfrm>
          </p:grpSpPr>
          <p:sp>
            <p:nvSpPr>
              <p:cNvPr id="58" name="object 58"/>
              <p:cNvSpPr/>
              <p:nvPr/>
            </p:nvSpPr>
            <p:spPr>
              <a:xfrm>
                <a:off x="12150076" y="4019080"/>
                <a:ext cx="1282065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282065" h="96520">
                    <a:moveTo>
                      <a:pt x="0" y="0"/>
                    </a:moveTo>
                    <a:lnTo>
                      <a:pt x="1281523" y="96344"/>
                    </a:lnTo>
                  </a:path>
                </a:pathLst>
              </a:custGeom>
              <a:ln w="25399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2150076" y="3096923"/>
                <a:ext cx="551815" cy="922655"/>
              </a:xfrm>
              <a:custGeom>
                <a:avLst/>
                <a:gdLst/>
                <a:ahLst/>
                <a:cxnLst/>
                <a:rect l="l" t="t" r="r" b="b"/>
                <a:pathLst>
                  <a:path w="551815" h="922654">
                    <a:moveTo>
                      <a:pt x="0" y="922157"/>
                    </a:moveTo>
                    <a:lnTo>
                      <a:pt x="551192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1970939" y="3096923"/>
                <a:ext cx="179705" cy="922655"/>
              </a:xfrm>
              <a:custGeom>
                <a:avLst/>
                <a:gdLst/>
                <a:ahLst/>
                <a:cxnLst/>
                <a:rect l="l" t="t" r="r" b="b"/>
                <a:pathLst>
                  <a:path w="179704" h="922654">
                    <a:moveTo>
                      <a:pt x="179137" y="922157"/>
                    </a:moveTo>
                    <a:lnTo>
                      <a:pt x="0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1972131" y="3098799"/>
                <a:ext cx="723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1970938" y="3840155"/>
                <a:ext cx="372054" cy="3716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12522132" y="2917998"/>
                <a:ext cx="372055" cy="3716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13431601" y="3289613"/>
                <a:ext cx="179705" cy="826135"/>
              </a:xfrm>
              <a:custGeom>
                <a:avLst/>
                <a:gdLst/>
                <a:ahLst/>
                <a:cxnLst/>
                <a:rect l="l" t="t" r="r" b="b"/>
                <a:pathLst>
                  <a:path w="179704" h="826135">
                    <a:moveTo>
                      <a:pt x="0" y="825812"/>
                    </a:moveTo>
                    <a:lnTo>
                      <a:pt x="179137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13431600" y="3096923"/>
                <a:ext cx="372054" cy="37161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object 68"/>
              <p:cNvSpPr txBox="1"/>
              <p:nvPr/>
            </p:nvSpPr>
            <p:spPr>
              <a:xfrm>
                <a:off x="12316667" y="4461600"/>
                <a:ext cx="1235377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Node</a:t>
                </a:r>
                <a:r>
                  <a:rPr sz="1600" spc="-5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 </a:t>
                </a:r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deg</a:t>
                </a:r>
                <a:r>
                  <a:rPr sz="1600" spc="-4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r</a:t>
                </a:r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ees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69" name="object 69"/>
              <p:cNvSpPr txBox="1"/>
              <p:nvPr/>
            </p:nvSpPr>
            <p:spPr>
              <a:xfrm>
                <a:off x="11831108" y="261728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0" name="object 70"/>
              <p:cNvSpPr txBox="1"/>
              <p:nvPr/>
            </p:nvSpPr>
            <p:spPr>
              <a:xfrm>
                <a:off x="12933495" y="261728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1" name="object 71"/>
              <p:cNvSpPr txBox="1"/>
              <p:nvPr/>
            </p:nvSpPr>
            <p:spPr>
              <a:xfrm>
                <a:off x="11913788" y="3635786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3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2" name="object 72"/>
              <p:cNvSpPr txBox="1"/>
              <p:nvPr/>
            </p:nvSpPr>
            <p:spPr>
              <a:xfrm>
                <a:off x="13291770" y="3718368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3" name="object 73"/>
              <p:cNvSpPr txBox="1"/>
              <p:nvPr/>
            </p:nvSpPr>
            <p:spPr>
              <a:xfrm>
                <a:off x="13484688" y="280997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1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133" name="object 82"/>
              <p:cNvSpPr/>
              <p:nvPr/>
            </p:nvSpPr>
            <p:spPr>
              <a:xfrm>
                <a:off x="11794331" y="2971800"/>
                <a:ext cx="372054" cy="37161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8" name="object 67"/>
            <p:cNvSpPr/>
            <p:nvPr/>
          </p:nvSpPr>
          <p:spPr>
            <a:xfrm>
              <a:off x="14591090" y="4040739"/>
              <a:ext cx="372054" cy="3716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22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VISUALIZING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7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8" t="7334" r="66667" b="4000"/>
          <a:stretch/>
        </p:blipFill>
        <p:spPr>
          <a:xfrm>
            <a:off x="3204357" y="0"/>
            <a:ext cx="10931549" cy="91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http://vcg.informatik.uni-rostock.de/~hs162/treeposter/poster.html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46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  <a:p>
            <a:pPr lvl="1"/>
            <a:r>
              <a:rPr lang="en-US" dirty="0"/>
              <a:t>recursion makes it elegant and fast to draw trees</a:t>
            </a:r>
          </a:p>
          <a:p>
            <a:pPr lvl="1"/>
            <a:r>
              <a:rPr lang="en-US" dirty="0"/>
              <a:t>approaches:</a:t>
            </a:r>
          </a:p>
          <a:p>
            <a:pPr marL="0" lvl="3" indent="19050"/>
            <a:r>
              <a:rPr lang="en-US" dirty="0"/>
              <a:t>node link</a:t>
            </a:r>
          </a:p>
          <a:p>
            <a:pPr marL="0" lvl="3" indent="19050"/>
            <a:r>
              <a:rPr lang="en-US" dirty="0"/>
              <a:t>layered</a:t>
            </a:r>
          </a:p>
          <a:p>
            <a:pPr marL="0" lvl="3" indent="19050"/>
            <a:r>
              <a:rPr lang="en-US" dirty="0"/>
              <a:t>indentation</a:t>
            </a:r>
          </a:p>
          <a:p>
            <a:pPr marL="0" lvl="3" indent="19050"/>
            <a:r>
              <a:rPr lang="en-US" dirty="0"/>
              <a:t>enclosure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013531" y="3733800"/>
            <a:ext cx="1570955" cy="1748465"/>
            <a:chOff x="9255813" y="7547935"/>
            <a:chExt cx="1570955" cy="1748465"/>
          </a:xfrm>
        </p:grpSpPr>
        <p:sp>
          <p:nvSpPr>
            <p:cNvPr id="5" name="object 5"/>
            <p:cNvSpPr/>
            <p:nvPr/>
          </p:nvSpPr>
          <p:spPr>
            <a:xfrm>
              <a:off x="9903466" y="7726863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448732" y="7726863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444831" y="8177555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0179063" y="8181059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358200" y="8181059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724327" y="7547935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999924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179062" y="8002133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454658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255813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255813" y="8002133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NODE-LINK DIAGRAMS</a:t>
            </a:r>
          </a:p>
          <a:p>
            <a:pPr lvl="1"/>
            <a:r>
              <a:rPr lang="en-US" dirty="0"/>
              <a:t>nodes are distributed in space, connected by straight or curved lines</a:t>
            </a:r>
          </a:p>
          <a:p>
            <a:pPr lvl="1"/>
            <a:r>
              <a:rPr lang="en-US" dirty="0"/>
              <a:t>typical approach is to use 2D space to break apart breadth and depth</a:t>
            </a:r>
          </a:p>
          <a:p>
            <a:pPr lvl="1"/>
            <a:r>
              <a:rPr lang="en-US" dirty="0"/>
              <a:t>often space is used to communicate hierarchical orientation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8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812709" y="0"/>
            <a:ext cx="9714844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//mbosto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ck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g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ithu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.i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o/d3/ta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k/20111018/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t</a:t>
            </a:r>
            <a:r>
              <a:rPr lang="en-US" u="heavy" spc="-5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r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</a:t>
            </a:r>
            <a:r>
              <a:rPr lang="en-US" u="heavy" spc="4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.html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0791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1539" y="0"/>
            <a:ext cx="8517185" cy="9753600"/>
          </a:xfrm>
          <a:prstGeom prst="rect">
            <a:avLst/>
          </a:prstGeom>
          <a:blipFill>
            <a:blip r:embed="rId3" cstate="print"/>
            <a:srcRect/>
            <a:stretch>
              <a:fillRect r="-248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org/mbostock/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4339184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793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4331" y="0"/>
            <a:ext cx="8991600" cy="9753600"/>
          </a:xfrm>
          <a:prstGeom prst="rect">
            <a:avLst/>
          </a:prstGeom>
          <a:blipFill>
            <a:blip r:embed="rId3" cstate="print"/>
            <a:srcRect/>
            <a:stretch>
              <a:fillRect l="-3672" r="-626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org/mbostock/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4063550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8280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762" y="0"/>
            <a:ext cx="13002768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5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REINGOLD-TILFORD</a:t>
            </a:r>
          </a:p>
          <a:p>
            <a:r>
              <a:rPr lang="en-US" dirty="0"/>
              <a:t>repeatedly divide space for </a:t>
            </a:r>
            <a:r>
              <a:rPr lang="en-US" dirty="0" err="1"/>
              <a:t>subtrees</a:t>
            </a:r>
            <a:r>
              <a:rPr lang="en-US" dirty="0"/>
              <a:t> by leaf count</a:t>
            </a:r>
          </a:p>
          <a:p>
            <a:pPr lvl="1"/>
            <a:r>
              <a:rPr lang="en-US" dirty="0"/>
              <a:t>breadth of tree along one dimension</a:t>
            </a:r>
          </a:p>
          <a:p>
            <a:pPr lvl="1"/>
            <a:r>
              <a:rPr lang="en-US" dirty="0"/>
              <a:t>depth along the other dimension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5896451" y="5943600"/>
            <a:ext cx="6954520" cy="3078480"/>
            <a:chOff x="5896451" y="5943600"/>
            <a:chExt cx="6954520" cy="3078480"/>
          </a:xfrm>
        </p:grpSpPr>
        <p:sp>
          <p:nvSpPr>
            <p:cNvPr id="7" name="Oval 6"/>
            <p:cNvSpPr/>
            <p:nvPr/>
          </p:nvSpPr>
          <p:spPr>
            <a:xfrm>
              <a:off x="589645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32747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538563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618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97369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696035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674443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990419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306395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62237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180675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4321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0620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022171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17661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269571" y="5943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38209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032331" y="64363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864699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496651" y="64363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813673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8616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17661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06811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82177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0681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10701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7717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371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33713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031315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4729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673427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22" idx="2"/>
              <a:endCxn id="26" idx="7"/>
            </p:cNvCxnSpPr>
            <p:nvPr/>
          </p:nvCxnSpPr>
          <p:spPr>
            <a:xfrm flipH="1">
              <a:off x="7691773" y="6057900"/>
              <a:ext cx="1577798" cy="41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4" idx="1"/>
              <a:endCxn id="26" idx="6"/>
            </p:cNvCxnSpPr>
            <p:nvPr/>
          </p:nvCxnSpPr>
          <p:spPr>
            <a:xfrm flipH="1" flipV="1">
              <a:off x="7725251" y="6550660"/>
              <a:ext cx="107995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3" idx="1"/>
              <a:endCxn id="26" idx="6"/>
            </p:cNvCxnSpPr>
            <p:nvPr/>
          </p:nvCxnSpPr>
          <p:spPr>
            <a:xfrm flipH="1" flipV="1">
              <a:off x="7725251" y="6550660"/>
              <a:ext cx="141523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0" idx="1"/>
              <a:endCxn id="21" idx="6"/>
            </p:cNvCxnSpPr>
            <p:nvPr/>
          </p:nvCxnSpPr>
          <p:spPr>
            <a:xfrm flipH="1" flipV="1">
              <a:off x="7405211" y="7007860"/>
              <a:ext cx="1090118" cy="40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7" idx="1"/>
              <a:endCxn id="21" idx="6"/>
            </p:cNvCxnSpPr>
            <p:nvPr/>
          </p:nvCxnSpPr>
          <p:spPr>
            <a:xfrm flipH="1" flipV="1">
              <a:off x="7405211" y="7007860"/>
              <a:ext cx="764998" cy="40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7" idx="1"/>
              <a:endCxn id="28" idx="5"/>
            </p:cNvCxnSpPr>
            <p:nvPr/>
          </p:nvCxnSpPr>
          <p:spPr>
            <a:xfrm flipH="1" flipV="1">
              <a:off x="7056773" y="7576362"/>
              <a:ext cx="157380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7" idx="5"/>
              <a:endCxn id="30" idx="1"/>
            </p:cNvCxnSpPr>
            <p:nvPr/>
          </p:nvCxnSpPr>
          <p:spPr>
            <a:xfrm>
              <a:off x="7375797" y="8023402"/>
              <a:ext cx="16449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1" idx="1"/>
              <a:endCxn id="30" idx="5"/>
            </p:cNvCxnSpPr>
            <p:nvPr/>
          </p:nvCxnSpPr>
          <p:spPr>
            <a:xfrm flipH="1" flipV="1">
              <a:off x="7701933" y="8500922"/>
              <a:ext cx="15331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2" idx="0"/>
              <a:endCxn id="30" idx="4"/>
            </p:cNvCxnSpPr>
            <p:nvPr/>
          </p:nvCxnSpPr>
          <p:spPr>
            <a:xfrm flipV="1">
              <a:off x="7621111" y="8534400"/>
              <a:ext cx="0" cy="259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9" idx="7"/>
              <a:endCxn id="30" idx="3"/>
            </p:cNvCxnSpPr>
            <p:nvPr/>
          </p:nvCxnSpPr>
          <p:spPr>
            <a:xfrm flipV="1">
              <a:off x="7371733" y="8500922"/>
              <a:ext cx="16855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5" idx="7"/>
              <a:endCxn id="17" idx="3"/>
            </p:cNvCxnSpPr>
            <p:nvPr/>
          </p:nvCxnSpPr>
          <p:spPr>
            <a:xfrm flipV="1">
              <a:off x="7059821" y="8023402"/>
              <a:ext cx="15433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" idx="7"/>
              <a:endCxn id="17" idx="3"/>
            </p:cNvCxnSpPr>
            <p:nvPr/>
          </p:nvCxnSpPr>
          <p:spPr>
            <a:xfrm flipV="1">
              <a:off x="6733685" y="8023402"/>
              <a:ext cx="480468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" idx="7"/>
              <a:endCxn id="28" idx="3"/>
            </p:cNvCxnSpPr>
            <p:nvPr/>
          </p:nvCxnSpPr>
          <p:spPr>
            <a:xfrm flipV="1">
              <a:off x="6427869" y="7576362"/>
              <a:ext cx="467260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" idx="7"/>
              <a:endCxn id="28" idx="3"/>
            </p:cNvCxnSpPr>
            <p:nvPr/>
          </p:nvCxnSpPr>
          <p:spPr>
            <a:xfrm flipV="1">
              <a:off x="6091573" y="7576362"/>
              <a:ext cx="803556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28" idx="7"/>
              <a:endCxn id="21" idx="3"/>
            </p:cNvCxnSpPr>
            <p:nvPr/>
          </p:nvCxnSpPr>
          <p:spPr>
            <a:xfrm flipV="1">
              <a:off x="7056773" y="7088682"/>
              <a:ext cx="15331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21" idx="7"/>
              <a:endCxn id="26" idx="3"/>
            </p:cNvCxnSpPr>
            <p:nvPr/>
          </p:nvCxnSpPr>
          <p:spPr>
            <a:xfrm flipV="1">
              <a:off x="7371733" y="6631482"/>
              <a:ext cx="158396" cy="295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24" idx="1"/>
              <a:endCxn id="22" idx="6"/>
            </p:cNvCxnSpPr>
            <p:nvPr/>
          </p:nvCxnSpPr>
          <p:spPr>
            <a:xfrm flipH="1" flipV="1">
              <a:off x="9498171" y="6057900"/>
              <a:ext cx="1567638" cy="41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24" idx="5"/>
              <a:endCxn id="35" idx="1"/>
            </p:cNvCxnSpPr>
            <p:nvPr/>
          </p:nvCxnSpPr>
          <p:spPr>
            <a:xfrm>
              <a:off x="11227453" y="6631482"/>
              <a:ext cx="143156" cy="295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3" idx="1"/>
              <a:endCxn id="35" idx="5"/>
            </p:cNvCxnSpPr>
            <p:nvPr/>
          </p:nvCxnSpPr>
          <p:spPr>
            <a:xfrm flipH="1" flipV="1">
              <a:off x="11532253" y="7088682"/>
              <a:ext cx="175668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3" idx="5"/>
              <a:endCxn id="15" idx="1"/>
            </p:cNvCxnSpPr>
            <p:nvPr/>
          </p:nvCxnSpPr>
          <p:spPr>
            <a:xfrm>
              <a:off x="11869565" y="7576362"/>
              <a:ext cx="470308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3" idx="5"/>
              <a:endCxn id="16" idx="1"/>
            </p:cNvCxnSpPr>
            <p:nvPr/>
          </p:nvCxnSpPr>
          <p:spPr>
            <a:xfrm>
              <a:off x="11869565" y="7576362"/>
              <a:ext cx="786284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3" idx="3"/>
              <a:endCxn id="36" idx="7"/>
            </p:cNvCxnSpPr>
            <p:nvPr/>
          </p:nvCxnSpPr>
          <p:spPr>
            <a:xfrm flipH="1">
              <a:off x="11532253" y="7576362"/>
              <a:ext cx="175668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36" idx="3"/>
              <a:endCxn id="20" idx="7"/>
            </p:cNvCxnSpPr>
            <p:nvPr/>
          </p:nvCxnSpPr>
          <p:spPr>
            <a:xfrm flipH="1">
              <a:off x="11217293" y="8023402"/>
              <a:ext cx="153316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0" idx="3"/>
              <a:endCxn id="12" idx="7"/>
            </p:cNvCxnSpPr>
            <p:nvPr/>
          </p:nvCxnSpPr>
          <p:spPr>
            <a:xfrm flipH="1">
              <a:off x="10891157" y="8500922"/>
              <a:ext cx="164492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0" idx="4"/>
              <a:endCxn id="37" idx="0"/>
            </p:cNvCxnSpPr>
            <p:nvPr/>
          </p:nvCxnSpPr>
          <p:spPr>
            <a:xfrm>
              <a:off x="11136471" y="8534400"/>
              <a:ext cx="9144" cy="259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0" idx="5"/>
              <a:endCxn id="38" idx="1"/>
            </p:cNvCxnSpPr>
            <p:nvPr/>
          </p:nvCxnSpPr>
          <p:spPr>
            <a:xfrm>
              <a:off x="11217293" y="8500922"/>
              <a:ext cx="16347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36" idx="5"/>
              <a:endCxn id="39" idx="1"/>
            </p:cNvCxnSpPr>
            <p:nvPr/>
          </p:nvCxnSpPr>
          <p:spPr>
            <a:xfrm>
              <a:off x="11532253" y="8023402"/>
              <a:ext cx="17465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36" idx="5"/>
              <a:endCxn id="14" idx="1"/>
            </p:cNvCxnSpPr>
            <p:nvPr/>
          </p:nvCxnSpPr>
          <p:spPr>
            <a:xfrm>
              <a:off x="11532253" y="8023402"/>
              <a:ext cx="491644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35" idx="3"/>
              <a:endCxn id="23" idx="7"/>
            </p:cNvCxnSpPr>
            <p:nvPr/>
          </p:nvCxnSpPr>
          <p:spPr>
            <a:xfrm flipH="1">
              <a:off x="10577213" y="7088682"/>
              <a:ext cx="79339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35" idx="3"/>
              <a:endCxn id="19" idx="7"/>
            </p:cNvCxnSpPr>
            <p:nvPr/>
          </p:nvCxnSpPr>
          <p:spPr>
            <a:xfrm flipH="1">
              <a:off x="10257173" y="7088682"/>
              <a:ext cx="111343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4" idx="2"/>
              <a:endCxn id="11" idx="7"/>
            </p:cNvCxnSpPr>
            <p:nvPr/>
          </p:nvCxnSpPr>
          <p:spPr>
            <a:xfrm flipH="1">
              <a:off x="9932053" y="6550660"/>
              <a:ext cx="110027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4" idx="2"/>
              <a:endCxn id="18" idx="7"/>
            </p:cNvCxnSpPr>
            <p:nvPr/>
          </p:nvCxnSpPr>
          <p:spPr>
            <a:xfrm flipH="1">
              <a:off x="9627253" y="6550660"/>
              <a:ext cx="140507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09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goal</a:t>
            </a:r>
          </a:p>
          <a:p>
            <a:pPr lvl="2"/>
            <a:r>
              <a:rPr lang="en-US" dirty="0"/>
              <a:t>make smarter use of space</a:t>
            </a:r>
          </a:p>
          <a:p>
            <a:pPr lvl="2"/>
            <a:r>
              <a:rPr lang="en-US" dirty="0"/>
              <a:t>maximize density and symmetry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6" name="Oval 5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21" idx="3"/>
              <a:endCxn id="25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3" idx="0"/>
              <a:endCxn id="25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2" idx="1"/>
              <a:endCxn id="25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" idx="1"/>
              <a:endCxn id="20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6" idx="0"/>
              <a:endCxn id="20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1"/>
              <a:endCxn id="27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5"/>
              <a:endCxn id="29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0" idx="1"/>
              <a:endCxn id="29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0"/>
              <a:endCxn id="29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7"/>
              <a:endCxn id="29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4" idx="0"/>
              <a:endCxn id="16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" idx="7"/>
              <a:endCxn id="16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" idx="0"/>
              <a:endCxn id="27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" idx="7"/>
              <a:endCxn id="27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7"/>
              <a:endCxn id="20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0" idx="7"/>
              <a:endCxn id="25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3" idx="1"/>
              <a:endCxn id="21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3" idx="5"/>
              <a:endCxn id="34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2" idx="1"/>
              <a:endCxn id="34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2" idx="4"/>
              <a:endCxn id="14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2" idx="5"/>
              <a:endCxn id="15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2" idx="3"/>
              <a:endCxn id="35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5" idx="3"/>
              <a:endCxn id="19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9" idx="3"/>
              <a:endCxn id="11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9" idx="4"/>
              <a:endCxn id="36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9" idx="5"/>
              <a:endCxn id="37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5" idx="4"/>
              <a:endCxn id="38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5" idx="5"/>
              <a:endCxn id="13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4" idx="4"/>
              <a:endCxn id="22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8" idx="7"/>
              <a:endCxn id="34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3" idx="4"/>
              <a:endCxn id="10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3" idx="3"/>
              <a:endCxn id="17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76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design concerns</a:t>
            </a:r>
          </a:p>
          <a:p>
            <a:pPr lvl="2"/>
            <a:r>
              <a:rPr lang="en-US" dirty="0"/>
              <a:t>clearly encode depth level</a:t>
            </a:r>
          </a:p>
          <a:p>
            <a:pPr lvl="2"/>
            <a:r>
              <a:rPr lang="en-US" dirty="0"/>
              <a:t>no edge crossings</a:t>
            </a:r>
          </a:p>
          <a:p>
            <a:pPr lvl="2"/>
            <a:r>
              <a:rPr lang="en-US" dirty="0"/>
              <a:t>isomorphic </a:t>
            </a:r>
            <a:r>
              <a:rPr lang="en-US" dirty="0" err="1"/>
              <a:t>subtrees</a:t>
            </a:r>
            <a:r>
              <a:rPr lang="en-US" dirty="0"/>
              <a:t> drawn identically</a:t>
            </a:r>
          </a:p>
          <a:p>
            <a:pPr lvl="2"/>
            <a:r>
              <a:rPr lang="en-US" dirty="0"/>
              <a:t>compact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7" name="Oval 6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22" idx="3"/>
              <a:endCxn id="26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4" idx="0"/>
              <a:endCxn id="26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1"/>
              <a:endCxn id="26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1"/>
              <a:endCxn id="21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7" idx="0"/>
              <a:endCxn id="21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1"/>
              <a:endCxn id="28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5"/>
              <a:endCxn id="30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1"/>
              <a:endCxn id="30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2" idx="0"/>
              <a:endCxn id="30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7"/>
              <a:endCxn id="30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0"/>
              <a:endCxn id="17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9" idx="7"/>
              <a:endCxn id="17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" idx="0"/>
              <a:endCxn id="28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7"/>
              <a:endCxn id="28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7"/>
              <a:endCxn id="21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1" idx="7"/>
              <a:endCxn id="26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4" idx="1"/>
              <a:endCxn id="22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4" idx="5"/>
              <a:endCxn id="35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3" idx="1"/>
              <a:endCxn id="35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3" idx="4"/>
              <a:endCxn id="15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3" idx="5"/>
              <a:endCxn id="16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3" idx="3"/>
              <a:endCxn id="36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6" idx="3"/>
              <a:endCxn id="20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0" idx="3"/>
              <a:endCxn id="12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4"/>
              <a:endCxn id="37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0" idx="5"/>
              <a:endCxn id="38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6" idx="4"/>
              <a:endCxn id="39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5"/>
              <a:endCxn id="14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5" idx="4"/>
              <a:endCxn id="23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9" idx="7"/>
              <a:endCxn id="35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4" idx="4"/>
              <a:endCxn id="11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4" idx="3"/>
              <a:endCxn id="18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60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approach</a:t>
            </a:r>
          </a:p>
          <a:p>
            <a:pPr lvl="2"/>
            <a:r>
              <a:rPr lang="en-US" dirty="0"/>
              <a:t>bottom up recursive approach</a:t>
            </a:r>
          </a:p>
          <a:p>
            <a:pPr lvl="2"/>
            <a:r>
              <a:rPr lang="en-US" dirty="0"/>
              <a:t>for each parent make sure every </a:t>
            </a:r>
            <a:r>
              <a:rPr lang="en-US" dirty="0" err="1"/>
              <a:t>subtree</a:t>
            </a:r>
            <a:r>
              <a:rPr lang="en-US" dirty="0"/>
              <a:t> is drawn</a:t>
            </a:r>
          </a:p>
          <a:p>
            <a:pPr lvl="2"/>
            <a:r>
              <a:rPr lang="en-US" dirty="0"/>
              <a:t>pack </a:t>
            </a:r>
            <a:r>
              <a:rPr lang="en-US" dirty="0" err="1"/>
              <a:t>subtrees</a:t>
            </a:r>
            <a:r>
              <a:rPr lang="en-US" dirty="0"/>
              <a:t> as closely as possible</a:t>
            </a:r>
          </a:p>
          <a:p>
            <a:pPr lvl="2"/>
            <a:r>
              <a:rPr lang="en-US" dirty="0"/>
              <a:t>center parent over </a:t>
            </a:r>
            <a:r>
              <a:rPr lang="en-US" dirty="0" err="1"/>
              <a:t>subtrees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7" name="Oval 6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22" idx="3"/>
              <a:endCxn id="26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4" idx="0"/>
              <a:endCxn id="26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1"/>
              <a:endCxn id="26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1"/>
              <a:endCxn id="21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7" idx="0"/>
              <a:endCxn id="21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1"/>
              <a:endCxn id="28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5"/>
              <a:endCxn id="30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1"/>
              <a:endCxn id="30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2" idx="0"/>
              <a:endCxn id="30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7"/>
              <a:endCxn id="30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0"/>
              <a:endCxn id="17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9" idx="7"/>
              <a:endCxn id="17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" idx="0"/>
              <a:endCxn id="28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7"/>
              <a:endCxn id="28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7"/>
              <a:endCxn id="21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1" idx="7"/>
              <a:endCxn id="26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4" idx="1"/>
              <a:endCxn id="22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4" idx="5"/>
              <a:endCxn id="35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3" idx="1"/>
              <a:endCxn id="35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3" idx="4"/>
              <a:endCxn id="15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3" idx="5"/>
              <a:endCxn id="16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3" idx="3"/>
              <a:endCxn id="36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6" idx="3"/>
              <a:endCxn id="20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0" idx="3"/>
              <a:endCxn id="12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4"/>
              <a:endCxn id="37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0" idx="5"/>
              <a:endCxn id="38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6" idx="4"/>
              <a:endCxn id="39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5"/>
              <a:endCxn id="14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5" idx="4"/>
              <a:endCxn id="23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9" idx="7"/>
              <a:endCxn id="35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4" idx="4"/>
              <a:endCxn id="11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4" idx="3"/>
              <a:endCxn id="18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1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LAYERED DIAGRAMS</a:t>
            </a:r>
          </a:p>
          <a:p>
            <a:pPr lvl="1"/>
            <a:r>
              <a:rPr lang="en-US" dirty="0"/>
              <a:t>recursive subdivision of space</a:t>
            </a:r>
          </a:p>
          <a:p>
            <a:pPr lvl="1"/>
            <a:r>
              <a:rPr lang="en-US" dirty="0"/>
              <a:t>structure encoded using:</a:t>
            </a:r>
          </a:p>
          <a:p>
            <a:pPr lvl="2"/>
            <a:r>
              <a:rPr lang="en-US" dirty="0"/>
              <a:t>layering</a:t>
            </a:r>
          </a:p>
          <a:p>
            <a:pPr lvl="2"/>
            <a:r>
              <a:rPr lang="en-US" dirty="0"/>
              <a:t>adjacency</a:t>
            </a:r>
          </a:p>
          <a:p>
            <a:pPr lvl="2"/>
            <a:r>
              <a:rPr lang="en-US" dirty="0"/>
              <a:t>alignment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3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338947"/>
            <a:ext cx="13004800" cy="7088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//mbosto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ck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g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ithu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.i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o/d3/ta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k/20111018/pa</a:t>
            </a:r>
            <a:r>
              <a:rPr lang="en-US" u="heavy" spc="3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r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titi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n.html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769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583781" y="0"/>
            <a:ext cx="10172700" cy="956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org/mbostock/r</a:t>
            </a:r>
            <a:r>
              <a:rPr lang="en-US" u="heavy" spc="-10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/4348373/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817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PROBLEM</a:t>
            </a:r>
          </a:p>
          <a:p>
            <a:pPr lvl="1"/>
            <a:r>
              <a:rPr lang="en-US" dirty="0"/>
              <a:t>tree breadth often grows exponentially—quickly run out of space!</a:t>
            </a:r>
          </a:p>
          <a:p>
            <a:pPr lvl="1"/>
            <a:r>
              <a:rPr lang="en-US" dirty="0"/>
              <a:t>solutions</a:t>
            </a:r>
          </a:p>
          <a:p>
            <a:pPr lvl="2"/>
            <a:r>
              <a:rPr lang="en-US" dirty="0"/>
              <a:t>scrolling or panning</a:t>
            </a:r>
          </a:p>
          <a:p>
            <a:pPr lvl="2"/>
            <a:r>
              <a:rPr lang="en-US" dirty="0"/>
              <a:t>filtering or zooming</a:t>
            </a:r>
          </a:p>
          <a:p>
            <a:pPr lvl="2"/>
            <a:r>
              <a:rPr lang="en-US" dirty="0"/>
              <a:t>hyperbolic layout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51231" y="767835"/>
            <a:ext cx="6134100" cy="8789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INDENTATION</a:t>
            </a:r>
          </a:p>
          <a:p>
            <a:pPr lvl="1"/>
            <a:r>
              <a:rPr lang="en-US" dirty="0"/>
              <a:t>indentation used to show parent/child relationships</a:t>
            </a:r>
          </a:p>
          <a:p>
            <a:pPr lvl="1"/>
            <a:r>
              <a:rPr lang="en-US" dirty="0"/>
              <a:t>breadth and depth contend for space</a:t>
            </a:r>
          </a:p>
          <a:p>
            <a:pPr lvl="1"/>
            <a:r>
              <a:rPr lang="en-US" u="sng" dirty="0"/>
              <a:t>problem</a:t>
            </a:r>
            <a:r>
              <a:rPr lang="en-US" dirty="0"/>
              <a:t>: often requires a great deal of scrolling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2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ENCLOSURE DIAGRAMS</a:t>
            </a:r>
          </a:p>
          <a:p>
            <a:pPr lvl="1"/>
            <a:r>
              <a:rPr lang="en-US" dirty="0"/>
              <a:t>encode structure using spatial enclosure</a:t>
            </a:r>
          </a:p>
          <a:p>
            <a:pPr lvl="2"/>
            <a:r>
              <a:rPr lang="en-US" dirty="0"/>
              <a:t>often referred to as </a:t>
            </a:r>
            <a:r>
              <a:rPr lang="en-US" dirty="0" err="1"/>
              <a:t>treemaps</a:t>
            </a:r>
            <a:endParaRPr lang="en-US" dirty="0"/>
          </a:p>
          <a:p>
            <a:pPr lvl="1"/>
            <a:r>
              <a:rPr lang="en-US" dirty="0"/>
              <a:t>benefits</a:t>
            </a:r>
          </a:p>
          <a:p>
            <a:pPr lvl="2"/>
            <a:r>
              <a:rPr lang="en-US" dirty="0"/>
              <a:t>provides single view of entire tree</a:t>
            </a:r>
          </a:p>
          <a:p>
            <a:pPr lvl="2"/>
            <a:r>
              <a:rPr lang="en-US" dirty="0"/>
              <a:t>easier to spot small / large nodes</a:t>
            </a:r>
          </a:p>
          <a:p>
            <a:pPr lvl="1"/>
            <a:r>
              <a:rPr lang="en-US" dirty="0"/>
              <a:t>problems</a:t>
            </a:r>
          </a:p>
          <a:p>
            <a:pPr lvl="2"/>
            <a:r>
              <a:rPr lang="en-US" dirty="0"/>
              <a:t>difficult to accurately read depth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13125291" y="4679328"/>
            <a:ext cx="41148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200" spc="-35" dirty="0">
                <a:solidFill>
                  <a:srgbClr val="000000"/>
                </a:solidFill>
                <a:latin typeface="Gill Sans MT"/>
                <a:cs typeface="Gill Sans MT"/>
              </a:rPr>
              <a:t>=</a:t>
            </a:r>
            <a:endParaRPr sz="5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9813132" y="3987801"/>
            <a:ext cx="2539999" cy="2217664"/>
            <a:chOff x="897731" y="7086601"/>
            <a:chExt cx="2539999" cy="2217664"/>
          </a:xfrm>
        </p:grpSpPr>
        <p:sp>
          <p:nvSpPr>
            <p:cNvPr id="3" name="object 3"/>
            <p:cNvSpPr/>
            <p:nvPr/>
          </p:nvSpPr>
          <p:spPr>
            <a:xfrm>
              <a:off x="2510630" y="81788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0"/>
                  </a:moveTo>
                  <a:lnTo>
                    <a:pt x="673100" y="850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837530" y="81788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850900"/>
                  </a:moveTo>
                  <a:lnTo>
                    <a:pt x="673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83531" y="8775700"/>
              <a:ext cx="507999" cy="50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29731" y="8775700"/>
              <a:ext cx="507999" cy="50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37530" y="73406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0"/>
                  </a:moveTo>
                  <a:lnTo>
                    <a:pt x="673100" y="850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1730" y="73406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850900"/>
                  </a:moveTo>
                  <a:lnTo>
                    <a:pt x="673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97731" y="7924801"/>
              <a:ext cx="507999" cy="50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256631" y="7924801"/>
              <a:ext cx="507999" cy="507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83531" y="7086601"/>
              <a:ext cx="507999" cy="507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672278" y="7107333"/>
              <a:ext cx="34353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341682" y="7958233"/>
              <a:ext cx="32575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C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656419" y="8796434"/>
              <a:ext cx="37528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spc="-30" dirty="0">
                  <a:solidFill>
                    <a:srgbClr val="000000"/>
                  </a:solidFill>
                  <a:latin typeface="Gill Sans"/>
                  <a:cs typeface="Gill Sans"/>
                </a:rPr>
                <a:t>D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026253" y="8796434"/>
              <a:ext cx="327660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E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73983" y="7970933"/>
              <a:ext cx="342900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308931" y="3733800"/>
            <a:ext cx="2705100" cy="2286000"/>
            <a:chOff x="5393530" y="6832600"/>
            <a:chExt cx="2705100" cy="2286000"/>
          </a:xfrm>
        </p:grpSpPr>
        <p:sp>
          <p:nvSpPr>
            <p:cNvPr id="7" name="object 7"/>
            <p:cNvSpPr/>
            <p:nvPr/>
          </p:nvSpPr>
          <p:spPr>
            <a:xfrm>
              <a:off x="5393530" y="6832600"/>
              <a:ext cx="2705100" cy="2286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828630" y="6908800"/>
              <a:ext cx="1181100" cy="2120900"/>
            </a:xfrm>
            <a:custGeom>
              <a:avLst/>
              <a:gdLst/>
              <a:ahLst/>
              <a:cxnLst/>
              <a:rect l="l" t="t" r="r" b="b"/>
              <a:pathLst>
                <a:path w="1181100" h="2120900">
                  <a:moveTo>
                    <a:pt x="0" y="0"/>
                  </a:moveTo>
                  <a:lnTo>
                    <a:pt x="1181100" y="0"/>
                  </a:lnTo>
                  <a:lnTo>
                    <a:pt x="1181100" y="2120900"/>
                  </a:lnTo>
                  <a:lnTo>
                    <a:pt x="0" y="2120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1F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917530" y="7505700"/>
              <a:ext cx="1016000" cy="673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17530" y="8267700"/>
              <a:ext cx="1016000" cy="673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828630" y="6971054"/>
              <a:ext cx="1181100" cy="49654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173990" marR="648970" indent="-13335">
                <a:lnSpc>
                  <a:spcPct val="101000"/>
                </a:lnSpc>
                <a:spcBef>
                  <a:spcPts val="600"/>
                </a:spcBef>
              </a:pPr>
              <a:r>
                <a:rPr sz="3200" dirty="0">
                  <a:latin typeface="Gill Sans"/>
                  <a:cs typeface="Gill Sans"/>
                </a:rPr>
                <a:t>C</a:t>
              </a: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469730" y="6908801"/>
              <a:ext cx="1181100" cy="677108"/>
            </a:xfrm>
            <a:prstGeom prst="rect">
              <a:avLst/>
            </a:prstGeom>
            <a:solidFill>
              <a:srgbClr val="E1F1F3"/>
            </a:solidFill>
          </p:spPr>
          <p:txBody>
            <a:bodyPr vert="horz" wrap="square" lIns="0" tIns="91440" rIns="0" bIns="91440" rtlCol="0" anchor="ctr">
              <a:spAutoFit/>
            </a:bodyPr>
            <a:lstStyle/>
            <a:p>
              <a:pPr marL="152400">
                <a:spcAft>
                  <a:spcPts val="300"/>
                </a:spcAft>
              </a:pPr>
              <a:r>
                <a:rPr sz="3200" dirty="0"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17531" y="7582286"/>
              <a:ext cx="838200" cy="49654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173990" marR="648970" indent="-13335">
                <a:lnSpc>
                  <a:spcPct val="101000"/>
                </a:lnSpc>
                <a:spcBef>
                  <a:spcPts val="600"/>
                </a:spcBef>
              </a:pPr>
              <a:r>
                <a:rPr lang="en-US" sz="3200" dirty="0">
                  <a:latin typeface="Gill Sans"/>
                  <a:cs typeface="Gill Sans"/>
                </a:rPr>
                <a:t>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17531" y="8344286"/>
              <a:ext cx="685800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198120">
                <a:spcBef>
                  <a:spcPts val="2039"/>
                </a:spcBef>
              </a:pPr>
              <a:r>
                <a:rPr lang="en-US" sz="3200" dirty="0">
                  <a:latin typeface="Gill Sans"/>
                  <a:cs typeface="Gill Sans"/>
                </a:rPr>
                <a:t>E</a:t>
              </a: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393531" y="8001000"/>
              <a:ext cx="1181100" cy="49244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152400"/>
              <a:r>
                <a:rPr lang="en-US" sz="3200" dirty="0">
                  <a:latin typeface="Gill Sans"/>
                  <a:cs typeface="Gill Sans"/>
                </a:rPr>
                <a:t>A</a:t>
              </a:r>
              <a:endParaRPr sz="3200" dirty="0"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63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2718" y="1140825"/>
            <a:ext cx="7658100" cy="745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5713" y="7282992"/>
            <a:ext cx="24955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nk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047" y="7282992"/>
            <a:ext cx="1422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4546095" y="533400"/>
            <a:ext cx="8248073" cy="8686800"/>
          </a:xfrm>
          <a:prstGeom prst="rect">
            <a:avLst/>
          </a:prstGeom>
          <a:blipFill>
            <a:blip r:embed="rId3" cstate="print"/>
            <a:srcRect/>
            <a:stretch>
              <a:fillRect l="-10816" t="-6396" r="-10816" b="-13636"/>
            </a:stretch>
          </a:blipFill>
          <a:ln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ww</a:t>
            </a:r>
            <a:r>
              <a:rPr lang="en-US" u="heavy" spc="-14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d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erlien.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com/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6524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TREEMAPS</a:t>
            </a:r>
          </a:p>
          <a:p>
            <a:pPr lvl="1"/>
            <a:r>
              <a:rPr lang="en-US" dirty="0"/>
              <a:t>recursively fill space based on a size metric for nodes</a:t>
            </a:r>
          </a:p>
          <a:p>
            <a:pPr lvl="1"/>
            <a:r>
              <a:rPr lang="en-US" dirty="0"/>
              <a:t>enclosure indicates hierarchy</a:t>
            </a:r>
          </a:p>
          <a:p>
            <a:pPr lvl="1"/>
            <a:r>
              <a:rPr lang="en-US" dirty="0"/>
              <a:t>additional measures can control aspect ratio of cells</a:t>
            </a:r>
          </a:p>
          <a:p>
            <a:pPr lvl="1"/>
            <a:r>
              <a:rPr lang="en-US" dirty="0"/>
              <a:t>most often use rectangles, but other shapes possible</a:t>
            </a:r>
          </a:p>
          <a:p>
            <a:pPr lvl="2"/>
            <a:r>
              <a:rPr lang="en-US" dirty="0"/>
              <a:t>square, circle, </a:t>
            </a:r>
            <a:r>
              <a:rPr lang="en-US" dirty="0" err="1"/>
              <a:t>voronoi</a:t>
            </a:r>
            <a:r>
              <a:rPr lang="en-US" dirty="0"/>
              <a:t> tessellation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2124531" y="3556000"/>
            <a:ext cx="342900" cy="1104900"/>
          </a:xfrm>
          <a:custGeom>
            <a:avLst/>
            <a:gdLst/>
            <a:ahLst/>
            <a:cxnLst/>
            <a:rect l="l" t="t" r="r" b="b"/>
            <a:pathLst>
              <a:path w="342900" h="1104900">
                <a:moveTo>
                  <a:pt x="0" y="1104900"/>
                </a:moveTo>
                <a:lnTo>
                  <a:pt x="3429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67431" y="3556000"/>
            <a:ext cx="342900" cy="1104900"/>
          </a:xfrm>
          <a:custGeom>
            <a:avLst/>
            <a:gdLst/>
            <a:ahLst/>
            <a:cxnLst/>
            <a:rect l="l" t="t" r="r" b="b"/>
            <a:pathLst>
              <a:path w="342900" h="1104900">
                <a:moveTo>
                  <a:pt x="342900" y="1104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40531" y="261620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40531" y="27051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0"/>
                </a:moveTo>
                <a:lnTo>
                  <a:pt x="673100" y="8509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67431" y="27051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850900"/>
                </a:moveTo>
                <a:lnTo>
                  <a:pt x="673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134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596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467431" y="18542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0"/>
                </a:moveTo>
                <a:lnTo>
                  <a:pt x="673100" y="8509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81631" y="18542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850900"/>
                </a:moveTo>
                <a:lnTo>
                  <a:pt x="673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27631" y="2451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8F4F5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6531" y="2451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8F4F5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13431" y="160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FF8F9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84962" y="1756779"/>
            <a:ext cx="408940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A:10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30273" y="2591098"/>
            <a:ext cx="31559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C:3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1807" y="3441997"/>
            <a:ext cx="3244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D:3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03907" y="2591098"/>
            <a:ext cx="2863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B:7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865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10307" y="3441997"/>
            <a:ext cx="2736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E:1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86532" y="3441997"/>
            <a:ext cx="26733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F:3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43631" y="439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67BEC7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70531" y="439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67BEC7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69899" y="4534197"/>
            <a:ext cx="32194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G:1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44140" y="4534197"/>
            <a:ext cx="320040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H:2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10231" y="5372100"/>
            <a:ext cx="32131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170"/>
            <a:r>
              <a:rPr sz="1200" spc="-10" dirty="0">
                <a:solidFill>
                  <a:srgbClr val="000000"/>
                </a:solidFill>
                <a:latin typeface="Gill Sans MT"/>
                <a:cs typeface="Gill Sans MT"/>
              </a:rPr>
              <a:t>B</a:t>
            </a:r>
            <a:endParaRPr sz="1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10231" y="5372100"/>
            <a:ext cx="11811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/>
            <a:r>
              <a:rPr sz="1200" dirty="0">
                <a:solidFill>
                  <a:srgbClr val="000000"/>
                </a:solidFill>
                <a:latin typeface="Gill Sans MT"/>
                <a:cs typeface="Gill Sans MT"/>
              </a:rPr>
              <a:t>D</a:t>
            </a:r>
            <a:endParaRPr sz="1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966560"/>
              </p:ext>
            </p:extLst>
          </p:nvPr>
        </p:nvGraphicFramePr>
        <p:xfrm>
          <a:off x="10384631" y="5359400"/>
          <a:ext cx="4826000" cy="287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1100">
                <a:tc rowSpan="3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C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G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H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67B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E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AEDC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1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F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AEDC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32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7731" y="1659739"/>
            <a:ext cx="6654800" cy="6430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2386120"/>
            <a:ext cx="6692900" cy="4968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hci.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sta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n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f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lang="en-US" u="heavy" spc="-5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r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d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edu/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j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heer/</a:t>
            </a:r>
            <a:r>
              <a:rPr lang="en-US" u="heavy" spc="2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fil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es/zoo/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1589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63500"/>
            <a:ext cx="14020800" cy="9690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3412331" y="9296399"/>
            <a:ext cx="12496801" cy="4572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/interactive/2017/02/27/us/politics/</a:t>
            </a:r>
            <a:r>
              <a:rPr lang="en-US" dirty="0" err="1"/>
              <a:t>most-important-problem-gallup-polling-question.html?smid</a:t>
            </a:r>
            <a:r>
              <a:rPr lang="en-US" dirty="0"/>
              <a:t>=</a:t>
            </a:r>
            <a:r>
              <a:rPr lang="en-US" dirty="0" err="1"/>
              <a:t>pl</a:t>
            </a:r>
            <a:r>
              <a:rPr lang="en-US" dirty="0"/>
              <a:t>-share</a:t>
            </a:r>
          </a:p>
        </p:txBody>
      </p:sp>
    </p:spTree>
    <p:extLst>
      <p:ext uri="{BB962C8B-B14F-4D97-AF65-F5344CB8AC3E}">
        <p14:creationId xmlns:p14="http://schemas.microsoft.com/office/powerpoint/2010/main" val="131635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VISUALIZING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31492"/>
              </p:ext>
            </p:extLst>
          </p:nvPr>
        </p:nvGraphicFramePr>
        <p:xfrm>
          <a:off x="2459833" y="1478354"/>
          <a:ext cx="12420595" cy="7970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29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24586">
                <a:tc>
                  <a:txBody>
                    <a:bodyPr/>
                    <a:lstStyle/>
                    <a:p>
                      <a:pPr marR="155575" algn="r">
                        <a:lnSpc>
                          <a:spcPct val="100000"/>
                        </a:lnSpc>
                      </a:pP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Consolas"/>
                          <a:cs typeface="Consolas"/>
                        </a:rPr>
                        <a:t>1</a:t>
                      </a:r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0815" algn="ctr">
                        <a:lnSpc>
                          <a:spcPct val="100000"/>
                        </a:lnSpc>
                      </a:pPr>
                      <a:r>
                        <a:rPr sz="1550" spc="5" dirty="0">
                          <a:latin typeface="Consolas"/>
                          <a:cs typeface="Consolas"/>
                        </a:rPr>
                        <a:t>10</a:t>
                      </a: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724586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</a:pPr>
                      <a:r>
                        <a:rPr sz="1550" spc="5" dirty="0">
                          <a:latin typeface="Consolas"/>
                          <a:cs typeface="Consolas"/>
                        </a:rPr>
                        <a:t>10</a:t>
                      </a: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7DD55-687E-F04C-9EFB-5C00E6309F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 Drawing 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2F1B3-58F8-0F42-BC4F-B8B9D906DC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5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86231" y="3086100"/>
            <a:ext cx="49657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 DRAWING EXERCISE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create an aesthetically pleasing </a:t>
            </a:r>
            <a:r>
              <a:rPr lang="en-US" b="1" dirty="0"/>
              <a:t>node-link diagram </a:t>
            </a:r>
            <a:r>
              <a:rPr lang="en-US" dirty="0"/>
              <a:t>representation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39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>
            <a:hlinkClick r:id="rId3"/>
          </p:cNvPr>
          <p:cNvSpPr/>
          <p:nvPr/>
        </p:nvSpPr>
        <p:spPr>
          <a:xfrm>
            <a:off x="2167731" y="368300"/>
            <a:ext cx="13004800" cy="938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GRAPHS</a:t>
            </a:r>
          </a:p>
          <a:p>
            <a:pPr lvl="1"/>
            <a:r>
              <a:rPr lang="en-US" dirty="0"/>
              <a:t>node link layouts</a:t>
            </a:r>
          </a:p>
          <a:p>
            <a:pPr lvl="2"/>
            <a:r>
              <a:rPr lang="en-US" dirty="0" err="1"/>
              <a:t>Reingold-Tilford</a:t>
            </a:r>
            <a:r>
              <a:rPr lang="en-US" dirty="0"/>
              <a:t> (discussed previously)</a:t>
            </a:r>
          </a:p>
          <a:p>
            <a:pPr lvl="2"/>
            <a:r>
              <a:rPr lang="en-US" dirty="0"/>
              <a:t>Sugiyama (directed acyclic graphs)</a:t>
            </a:r>
          </a:p>
          <a:p>
            <a:pPr lvl="2"/>
            <a:r>
              <a:rPr lang="en-US" dirty="0"/>
              <a:t>Force directed</a:t>
            </a:r>
          </a:p>
          <a:p>
            <a:pPr lvl="2"/>
            <a:r>
              <a:rPr lang="en-US" dirty="0"/>
              <a:t>Attribute-based</a:t>
            </a:r>
          </a:p>
          <a:p>
            <a:pPr lvl="1"/>
            <a:r>
              <a:rPr lang="en-US" dirty="0"/>
              <a:t>adjacency matrices</a:t>
            </a:r>
          </a:p>
          <a:p>
            <a:pPr lvl="1"/>
            <a:r>
              <a:rPr lang="en-US" dirty="0"/>
              <a:t>aggregate views</a:t>
            </a:r>
          </a:p>
          <a:p>
            <a:pPr lvl="2"/>
            <a:r>
              <a:rPr lang="en-US" dirty="0"/>
              <a:t>Motif Glyphs</a:t>
            </a:r>
          </a:p>
          <a:p>
            <a:pPr lvl="2"/>
            <a:r>
              <a:rPr lang="en-US" dirty="0" err="1"/>
              <a:t>PivotGraph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SPATIAL LAYOUT</a:t>
            </a:r>
          </a:p>
          <a:p>
            <a:pPr lvl="1"/>
            <a:r>
              <a:rPr lang="en-US" dirty="0"/>
              <a:t>primary concern of graph drawing is the spatial layout of nodes and edges</a:t>
            </a:r>
          </a:p>
          <a:p>
            <a:pPr lvl="1"/>
            <a:r>
              <a:rPr lang="en-US" dirty="0"/>
              <a:t>often (but not always) the goal is to effectively depict the graph structure</a:t>
            </a:r>
          </a:p>
          <a:p>
            <a:pPr lvl="2"/>
            <a:r>
              <a:rPr lang="en-US" dirty="0"/>
              <a:t>connectivity, path-following</a:t>
            </a:r>
          </a:p>
          <a:p>
            <a:pPr lvl="2"/>
            <a:r>
              <a:rPr lang="en-US" dirty="0"/>
              <a:t>network distance</a:t>
            </a:r>
          </a:p>
          <a:p>
            <a:pPr lvl="2"/>
            <a:r>
              <a:rPr lang="en-US" dirty="0"/>
              <a:t>clustering</a:t>
            </a:r>
          </a:p>
          <a:p>
            <a:pPr lvl="2"/>
            <a:r>
              <a:rPr lang="en-US" dirty="0"/>
              <a:t>ordering (e.g., hierarchy level)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0131" y="5562600"/>
            <a:ext cx="5715000" cy="4191000"/>
          </a:xfrm>
          <a:prstGeom prst="rect">
            <a:avLst/>
          </a:prstGeom>
          <a:blipFill>
            <a:blip r:embed="rId3" cstate="print"/>
            <a:srcRect/>
            <a:stretch>
              <a:fillRect t="-200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52731" y="6019800"/>
            <a:ext cx="5715000" cy="3124200"/>
          </a:xfrm>
          <a:prstGeom prst="rect">
            <a:avLst/>
          </a:prstGeom>
          <a:blipFill>
            <a:blip r:embed="rId4" cstate="print"/>
            <a:srcRect/>
            <a:stretch>
              <a:fillRect t="-41464" b="-1951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0131" y="127000"/>
            <a:ext cx="5715000" cy="566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0631" y="304800"/>
            <a:ext cx="5715000" cy="4953000"/>
          </a:xfrm>
          <a:prstGeom prst="rect">
            <a:avLst/>
          </a:prstGeom>
          <a:blipFill>
            <a:blip r:embed="rId6" cstate="print"/>
            <a:srcRect/>
            <a:stretch>
              <a:fillRect t="-7693" b="-769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9132" y="842888"/>
            <a:ext cx="13735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cnn.co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m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82722" y="449188"/>
            <a:ext cx="23990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boingboing.</a:t>
            </a:r>
            <a:r>
              <a:rPr sz="2400" b="1" spc="-5" dirty="0">
                <a:solidFill>
                  <a:srgbClr val="5E5E5E"/>
                </a:solidFill>
                <a:latin typeface="Gill Sans"/>
                <a:cs typeface="Georgia"/>
              </a:rPr>
              <a:t>net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77081" y="6799188"/>
            <a:ext cx="16529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appl</a:t>
            </a:r>
            <a:r>
              <a:rPr sz="2400" b="1" spc="-5" dirty="0">
                <a:solidFill>
                  <a:srgbClr val="5E5E5E"/>
                </a:solidFill>
                <a:latin typeface="Gill Sans"/>
                <a:cs typeface="Georgia"/>
              </a:rPr>
              <a:t>e.</a:t>
            </a:r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c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om</a:t>
            </a:r>
            <a:endParaRPr sz="2400">
              <a:latin typeface="Gill Sans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353" y="8475589"/>
            <a:ext cx="21491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w</a:t>
            </a:r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ired.c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om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245" dirty="0">
                <a:latin typeface="Gill Sans MT"/>
                <a:cs typeface="Gill Sans MT"/>
              </a:rPr>
              <a:t>W</a:t>
            </a:r>
            <a:r>
              <a:rPr lang="en-US" spc="-15" dirty="0">
                <a:latin typeface="Gill Sans MT"/>
                <a:cs typeface="Gill Sans MT"/>
              </a:rPr>
              <a:t>ebpages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spc="-10" dirty="0">
                <a:latin typeface="Gill Sans MT"/>
                <a:cs typeface="Gill Sans MT"/>
              </a:rPr>
              <a:t>as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10" dirty="0">
                <a:latin typeface="Gill Sans MT"/>
                <a:cs typeface="Gill Sans MT"/>
              </a:rPr>
              <a:t>r</a:t>
            </a:r>
            <a:r>
              <a:rPr lang="en-US" spc="-40" dirty="0">
                <a:latin typeface="Gill Sans MT"/>
                <a:cs typeface="Gill Sans MT"/>
              </a:rPr>
              <a:t>a</a:t>
            </a:r>
            <a:r>
              <a:rPr lang="en-US" spc="-15" dirty="0">
                <a:latin typeface="Gill Sans MT"/>
                <a:cs typeface="Gill Sans MT"/>
              </a:rPr>
              <a:t>phs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12429331" y="4800600"/>
            <a:ext cx="4876800" cy="1676400"/>
          </a:xfrm>
          <a:prstGeom prst="rect">
            <a:avLst/>
          </a:prstGeom>
          <a:blipFill>
            <a:blip r:embed="rId7" cstate="print"/>
            <a:srcRect/>
            <a:stretch>
              <a:fillRect r="-2239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8161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03331" y="1219200"/>
            <a:ext cx="8839200" cy="723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42331" y="6664404"/>
            <a:ext cx="21336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3600" b="1" dirty="0">
                <a:latin typeface="Gill Sans"/>
                <a:cs typeface="Georgia"/>
              </a:rPr>
              <a:t>UN</a:t>
            </a:r>
            <a:r>
              <a:rPr sz="3600" b="1" spc="-25" dirty="0">
                <a:latin typeface="Gill Sans"/>
                <a:cs typeface="Georgia"/>
              </a:rPr>
              <a:t>IX</a:t>
            </a:r>
            <a:r>
              <a:rPr sz="3600" b="1" spc="-5" dirty="0">
                <a:latin typeface="Gill Sans"/>
                <a:cs typeface="Georgia"/>
              </a:rPr>
              <a:t> </a:t>
            </a:r>
            <a:r>
              <a:rPr sz="3600" b="1" spc="-25" dirty="0">
                <a:latin typeface="Gill Sans"/>
                <a:cs typeface="Georgia"/>
              </a:rPr>
              <a:t>a</a:t>
            </a:r>
            <a:r>
              <a:rPr sz="3600" b="1" spc="-30" dirty="0">
                <a:latin typeface="Gill Sans"/>
                <a:cs typeface="Georgia"/>
              </a:rPr>
              <a:t>n</a:t>
            </a:r>
            <a:r>
              <a:rPr sz="3600" b="1" dirty="0">
                <a:latin typeface="Gill Sans"/>
                <a:cs typeface="Georgia"/>
              </a:rPr>
              <a:t>c</a:t>
            </a:r>
            <a:r>
              <a:rPr sz="3600" b="1" spc="-20" dirty="0">
                <a:latin typeface="Gill Sans"/>
                <a:cs typeface="Georgia"/>
              </a:rPr>
              <a:t>es</a:t>
            </a:r>
            <a:r>
              <a:rPr sz="3600" b="1" dirty="0">
                <a:latin typeface="Gill Sans"/>
                <a:cs typeface="Georgia"/>
              </a:rPr>
              <a:t>try</a:t>
            </a:r>
            <a:endParaRPr sz="3600" dirty="0">
              <a:latin typeface="Gill Sans"/>
              <a:cs typeface="Georg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SUGIYAMA</a:t>
            </a:r>
          </a:p>
          <a:p>
            <a:pPr lvl="1"/>
            <a:r>
              <a:rPr lang="en-US" dirty="0"/>
              <a:t>great for graphs that have an intrinsic ordering</a:t>
            </a:r>
          </a:p>
          <a:p>
            <a:pPr lvl="1"/>
            <a:r>
              <a:rPr lang="en-US" dirty="0"/>
              <a:t>depth not strictly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depth of V7M?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SUGIYAMA</a:t>
            </a:r>
          </a:p>
          <a:p>
            <a:pPr lvl="1"/>
            <a:r>
              <a:rPr lang="en-US" dirty="0"/>
              <a:t>+ nice, readable top down flow</a:t>
            </a:r>
          </a:p>
          <a:p>
            <a:pPr lvl="1"/>
            <a:r>
              <a:rPr lang="en-US" dirty="0"/>
              <a:t>+ relatively fast (depending on heuristic used for crossing minimization)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 not really suitable for graphs that don’t have an intrinsic top down structure</a:t>
            </a:r>
          </a:p>
          <a:p>
            <a:pPr lvl="1"/>
            <a:r>
              <a:rPr lang="en-US" dirty="0"/>
              <a:t>- hard to implement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free </a:t>
            </a:r>
            <a:r>
              <a:rPr lang="en-US" dirty="0" err="1"/>
              <a:t>graphviz</a:t>
            </a:r>
            <a:r>
              <a:rPr lang="en-US" dirty="0"/>
              <a:t> lib: </a:t>
            </a:r>
            <a:r>
              <a:rPr lang="en-US" dirty="0">
                <a:hlinkClick r:id="rId3"/>
              </a:rPr>
              <a:t>http://www.graphviz.org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1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13131" y="762000"/>
            <a:ext cx="4833614" cy="3563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13851731" y="4038600"/>
            <a:ext cx="3216509" cy="4356364"/>
            <a:chOff x="10943599" y="4584701"/>
            <a:chExt cx="3216509" cy="4356364"/>
          </a:xfrm>
        </p:grpSpPr>
        <p:sp>
          <p:nvSpPr>
            <p:cNvPr id="4" name="object 4"/>
            <p:cNvSpPr/>
            <p:nvPr/>
          </p:nvSpPr>
          <p:spPr>
            <a:xfrm>
              <a:off x="11286331" y="6527799"/>
              <a:ext cx="2527300" cy="0"/>
            </a:xfrm>
            <a:custGeom>
              <a:avLst/>
              <a:gdLst/>
              <a:ahLst/>
              <a:cxnLst/>
              <a:rect l="l" t="t" r="r" b="b"/>
              <a:pathLst>
                <a:path w="2527300">
                  <a:moveTo>
                    <a:pt x="0" y="0"/>
                  </a:moveTo>
                  <a:lnTo>
                    <a:pt x="25273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39863" y="4929055"/>
              <a:ext cx="1376045" cy="1601470"/>
            </a:xfrm>
            <a:custGeom>
              <a:avLst/>
              <a:gdLst/>
              <a:ahLst/>
              <a:cxnLst/>
              <a:rect l="l" t="t" r="r" b="b"/>
              <a:pathLst>
                <a:path w="1376045" h="1601470">
                  <a:moveTo>
                    <a:pt x="0" y="0"/>
                  </a:moveTo>
                  <a:lnTo>
                    <a:pt x="1375874" y="160125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13631" y="6527799"/>
              <a:ext cx="0" cy="2070100"/>
            </a:xfrm>
            <a:custGeom>
              <a:avLst/>
              <a:gdLst/>
              <a:ahLst/>
              <a:cxnLst/>
              <a:rect l="l" t="t" r="r" b="b"/>
              <a:pathLst>
                <a:path h="2070100">
                  <a:moveTo>
                    <a:pt x="0" y="0"/>
                  </a:moveTo>
                  <a:lnTo>
                    <a:pt x="0" y="20701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86331" y="8597900"/>
              <a:ext cx="2527300" cy="0"/>
            </a:xfrm>
            <a:custGeom>
              <a:avLst/>
              <a:gdLst/>
              <a:ahLst/>
              <a:cxnLst/>
              <a:rect l="l" t="t" r="r" b="b"/>
              <a:pathLst>
                <a:path w="2527300">
                  <a:moveTo>
                    <a:pt x="25273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86331" y="6527799"/>
              <a:ext cx="0" cy="2070100"/>
            </a:xfrm>
            <a:custGeom>
              <a:avLst/>
              <a:gdLst/>
              <a:ahLst/>
              <a:cxnLst/>
              <a:rect l="l" t="t" r="r" b="b"/>
              <a:pathLst>
                <a:path h="2070100">
                  <a:moveTo>
                    <a:pt x="0" y="20701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87569" y="4929055"/>
              <a:ext cx="1152525" cy="1601470"/>
            </a:xfrm>
            <a:custGeom>
              <a:avLst/>
              <a:gdLst/>
              <a:ahLst/>
              <a:cxnLst/>
              <a:rect l="l" t="t" r="r" b="b"/>
              <a:pathLst>
                <a:path w="1152525" h="1601470">
                  <a:moveTo>
                    <a:pt x="0" y="1601254"/>
                  </a:moveTo>
                  <a:lnTo>
                    <a:pt x="115229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3600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5" y="687702"/>
                  </a:lnTo>
                  <a:lnTo>
                    <a:pt x="422630" y="679634"/>
                  </a:lnTo>
                  <a:lnTo>
                    <a:pt x="473403" y="663496"/>
                  </a:lnTo>
                  <a:lnTo>
                    <a:pt x="521672" y="639290"/>
                  </a:lnTo>
                  <a:lnTo>
                    <a:pt x="566435" y="607015"/>
                  </a:lnTo>
                  <a:lnTo>
                    <a:pt x="606332" y="567074"/>
                  </a:lnTo>
                  <a:lnTo>
                    <a:pt x="638571" y="522260"/>
                  </a:lnTo>
                  <a:lnTo>
                    <a:pt x="662750" y="473936"/>
                  </a:lnTo>
                  <a:lnTo>
                    <a:pt x="678869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69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2" y="121636"/>
                  </a:lnTo>
                  <a:lnTo>
                    <a:pt x="566435" y="81696"/>
                  </a:lnTo>
                  <a:lnTo>
                    <a:pt x="521672" y="49421"/>
                  </a:lnTo>
                  <a:lnTo>
                    <a:pt x="473403" y="25214"/>
                  </a:lnTo>
                  <a:lnTo>
                    <a:pt x="422630" y="9077"/>
                  </a:lnTo>
                  <a:lnTo>
                    <a:pt x="370355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3599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71768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6" y="687702"/>
                  </a:lnTo>
                  <a:lnTo>
                    <a:pt x="422631" y="679634"/>
                  </a:lnTo>
                  <a:lnTo>
                    <a:pt x="473404" y="663496"/>
                  </a:lnTo>
                  <a:lnTo>
                    <a:pt x="521673" y="639290"/>
                  </a:lnTo>
                  <a:lnTo>
                    <a:pt x="566437" y="607015"/>
                  </a:lnTo>
                  <a:lnTo>
                    <a:pt x="606333" y="567074"/>
                  </a:lnTo>
                  <a:lnTo>
                    <a:pt x="638571" y="522260"/>
                  </a:lnTo>
                  <a:lnTo>
                    <a:pt x="662750" y="473936"/>
                  </a:lnTo>
                  <a:lnTo>
                    <a:pt x="678870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70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71768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43600" y="8252089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3"/>
                  </a:lnTo>
                  <a:lnTo>
                    <a:pt x="9067" y="423107"/>
                  </a:lnTo>
                  <a:lnTo>
                    <a:pt x="25186" y="473937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3"/>
                  </a:lnTo>
                  <a:lnTo>
                    <a:pt x="343968" y="688711"/>
                  </a:lnTo>
                  <a:lnTo>
                    <a:pt x="370355" y="687703"/>
                  </a:lnTo>
                  <a:lnTo>
                    <a:pt x="422630" y="679634"/>
                  </a:lnTo>
                  <a:lnTo>
                    <a:pt x="473403" y="663496"/>
                  </a:lnTo>
                  <a:lnTo>
                    <a:pt x="521672" y="639290"/>
                  </a:lnTo>
                  <a:lnTo>
                    <a:pt x="566435" y="607015"/>
                  </a:lnTo>
                  <a:lnTo>
                    <a:pt x="606332" y="567074"/>
                  </a:lnTo>
                  <a:lnTo>
                    <a:pt x="638571" y="522260"/>
                  </a:lnTo>
                  <a:lnTo>
                    <a:pt x="662750" y="473937"/>
                  </a:lnTo>
                  <a:lnTo>
                    <a:pt x="678869" y="423107"/>
                  </a:lnTo>
                  <a:lnTo>
                    <a:pt x="686929" y="370773"/>
                  </a:lnTo>
                  <a:lnTo>
                    <a:pt x="687937" y="344355"/>
                  </a:lnTo>
                  <a:lnTo>
                    <a:pt x="686929" y="317938"/>
                  </a:lnTo>
                  <a:lnTo>
                    <a:pt x="678869" y="265604"/>
                  </a:lnTo>
                  <a:lnTo>
                    <a:pt x="662750" y="214774"/>
                  </a:lnTo>
                  <a:lnTo>
                    <a:pt x="638571" y="166451"/>
                  </a:lnTo>
                  <a:lnTo>
                    <a:pt x="606332" y="121636"/>
                  </a:lnTo>
                  <a:lnTo>
                    <a:pt x="566435" y="81696"/>
                  </a:lnTo>
                  <a:lnTo>
                    <a:pt x="521672" y="49421"/>
                  </a:lnTo>
                  <a:lnTo>
                    <a:pt x="473403" y="25214"/>
                  </a:lnTo>
                  <a:lnTo>
                    <a:pt x="422630" y="9077"/>
                  </a:lnTo>
                  <a:lnTo>
                    <a:pt x="370355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43599" y="8252090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71768" y="8252089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3"/>
                  </a:lnTo>
                  <a:lnTo>
                    <a:pt x="9067" y="423107"/>
                  </a:lnTo>
                  <a:lnTo>
                    <a:pt x="25186" y="473937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3"/>
                  </a:lnTo>
                  <a:lnTo>
                    <a:pt x="343968" y="688711"/>
                  </a:lnTo>
                  <a:lnTo>
                    <a:pt x="370356" y="687703"/>
                  </a:lnTo>
                  <a:lnTo>
                    <a:pt x="422631" y="679634"/>
                  </a:lnTo>
                  <a:lnTo>
                    <a:pt x="473404" y="663496"/>
                  </a:lnTo>
                  <a:lnTo>
                    <a:pt x="521673" y="639290"/>
                  </a:lnTo>
                  <a:lnTo>
                    <a:pt x="566437" y="607015"/>
                  </a:lnTo>
                  <a:lnTo>
                    <a:pt x="606333" y="567074"/>
                  </a:lnTo>
                  <a:lnTo>
                    <a:pt x="638571" y="522260"/>
                  </a:lnTo>
                  <a:lnTo>
                    <a:pt x="662750" y="473937"/>
                  </a:lnTo>
                  <a:lnTo>
                    <a:pt x="678870" y="423107"/>
                  </a:lnTo>
                  <a:lnTo>
                    <a:pt x="686929" y="370773"/>
                  </a:lnTo>
                  <a:lnTo>
                    <a:pt x="687937" y="344355"/>
                  </a:lnTo>
                  <a:lnTo>
                    <a:pt x="686929" y="317938"/>
                  </a:lnTo>
                  <a:lnTo>
                    <a:pt x="678870" y="265604"/>
                  </a:lnTo>
                  <a:lnTo>
                    <a:pt x="662750" y="214774"/>
                  </a:lnTo>
                  <a:lnTo>
                    <a:pt x="638571" y="166451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71768" y="8252090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5893" y="4584701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59"/>
                  </a:lnTo>
                  <a:lnTo>
                    <a:pt x="81604" y="567073"/>
                  </a:lnTo>
                  <a:lnTo>
                    <a:pt x="121500" y="607014"/>
                  </a:lnTo>
                  <a:lnTo>
                    <a:pt x="166263" y="639289"/>
                  </a:lnTo>
                  <a:lnTo>
                    <a:pt x="214532" y="663496"/>
                  </a:lnTo>
                  <a:lnTo>
                    <a:pt x="265305" y="679633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6" y="687702"/>
                  </a:lnTo>
                  <a:lnTo>
                    <a:pt x="422631" y="679633"/>
                  </a:lnTo>
                  <a:lnTo>
                    <a:pt x="473404" y="663496"/>
                  </a:lnTo>
                  <a:lnTo>
                    <a:pt x="521673" y="639289"/>
                  </a:lnTo>
                  <a:lnTo>
                    <a:pt x="566437" y="607014"/>
                  </a:lnTo>
                  <a:lnTo>
                    <a:pt x="606333" y="567073"/>
                  </a:lnTo>
                  <a:lnTo>
                    <a:pt x="638571" y="522259"/>
                  </a:lnTo>
                  <a:lnTo>
                    <a:pt x="662750" y="473936"/>
                  </a:lnTo>
                  <a:lnTo>
                    <a:pt x="678870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70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95893" y="4584701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 rot="2343112">
            <a:off x="12009580" y="4216767"/>
            <a:ext cx="1656080" cy="1028700"/>
          </a:xfrm>
          <a:custGeom>
            <a:avLst/>
            <a:gdLst/>
            <a:ahLst/>
            <a:cxnLst/>
            <a:rect l="l" t="t" r="r" b="b"/>
            <a:pathLst>
              <a:path w="1656079" h="1028700">
                <a:moveTo>
                  <a:pt x="1155700" y="0"/>
                </a:moveTo>
                <a:lnTo>
                  <a:pt x="1155700" y="295337"/>
                </a:lnTo>
                <a:lnTo>
                  <a:pt x="0" y="295337"/>
                </a:lnTo>
                <a:lnTo>
                  <a:pt x="0" y="727137"/>
                </a:lnTo>
                <a:lnTo>
                  <a:pt x="1155700" y="727137"/>
                </a:lnTo>
                <a:lnTo>
                  <a:pt x="1155700" y="1028700"/>
                </a:lnTo>
                <a:lnTo>
                  <a:pt x="1655640" y="514350"/>
                </a:lnTo>
                <a:lnTo>
                  <a:pt x="115570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FORCE-DIRECTED</a:t>
            </a:r>
          </a:p>
          <a:p>
            <a:pPr lvl="1"/>
            <a:r>
              <a:rPr lang="en-US" dirty="0"/>
              <a:t>no intrinsic layering, now what?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physically-based model</a:t>
            </a:r>
          </a:p>
          <a:p>
            <a:pPr lvl="2"/>
            <a:r>
              <a:rPr lang="en-US" dirty="0"/>
              <a:t>edges = springs</a:t>
            </a:r>
          </a:p>
          <a:p>
            <a:pPr lvl="2"/>
            <a:r>
              <a:rPr lang="en-US" dirty="0"/>
              <a:t>nodes = repulsive particles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r>
              <a:rPr lang="en-US" dirty="0"/>
              <a:t>many variations, but usually physical analogy of repulsion and attraction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MODEL: Repulsive Forces</a:t>
            </a:r>
          </a:p>
          <a:p>
            <a:pPr lvl="2"/>
            <a:endParaRPr lang="en-US" b="1" dirty="0"/>
          </a:p>
          <a:p>
            <a:pPr lvl="1"/>
            <a:r>
              <a:rPr lang="en-US" dirty="0" err="1"/>
              <a:t>f</a:t>
            </a:r>
            <a:r>
              <a:rPr lang="en-US" baseline="-25000" dirty="0" err="1"/>
              <a:t>R</a:t>
            </a:r>
            <a:r>
              <a:rPr lang="en-US" dirty="0"/>
              <a:t>(d) = C</a:t>
            </a:r>
            <a:r>
              <a:rPr lang="en-US" baseline="-25000" dirty="0"/>
              <a:t>R</a:t>
            </a:r>
            <a:r>
              <a:rPr lang="en-US" dirty="0"/>
              <a:t> * m</a:t>
            </a:r>
            <a:r>
              <a:rPr lang="en-US" baseline="-25000" dirty="0"/>
              <a:t>1 </a:t>
            </a:r>
            <a:r>
              <a:rPr lang="en-US" dirty="0"/>
              <a:t>* m</a:t>
            </a:r>
            <a:r>
              <a:rPr lang="en-US" baseline="-25000" dirty="0"/>
              <a:t>2</a:t>
            </a:r>
            <a:r>
              <a:rPr lang="en-US" dirty="0"/>
              <a:t> / d</a:t>
            </a:r>
            <a:r>
              <a:rPr lang="en-US" baseline="30000" dirty="0"/>
              <a:t>2</a:t>
            </a:r>
          </a:p>
          <a:p>
            <a:pPr lvl="2"/>
            <a:endParaRPr lang="en-US" baseline="30000" dirty="0"/>
          </a:p>
          <a:p>
            <a:pPr lvl="2"/>
            <a:r>
              <a:rPr lang="en-US" dirty="0"/>
              <a:t>C</a:t>
            </a:r>
            <a:r>
              <a:rPr lang="en-US" baseline="-25000" dirty="0"/>
              <a:t>R</a:t>
            </a:r>
            <a:r>
              <a:rPr lang="en-US" dirty="0"/>
              <a:t> is a strength constant</a:t>
            </a:r>
          </a:p>
          <a:p>
            <a:pPr lvl="2"/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 are node masses</a:t>
            </a:r>
          </a:p>
          <a:p>
            <a:pPr lvl="2"/>
            <a:r>
              <a:rPr lang="en-US" dirty="0"/>
              <a:t>d is a distance between nodes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MODEL: Attractive Forces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f</a:t>
            </a:r>
            <a:r>
              <a:rPr lang="en-US" baseline="-25000" dirty="0" err="1"/>
              <a:t>A</a:t>
            </a:r>
            <a:r>
              <a:rPr lang="en-US" dirty="0"/>
              <a:t>(d) = C</a:t>
            </a:r>
            <a:r>
              <a:rPr lang="en-US" baseline="-25000" dirty="0"/>
              <a:t>A</a:t>
            </a:r>
            <a:r>
              <a:rPr lang="en-US" dirty="0"/>
              <a:t> * (d – L)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</a:t>
            </a:r>
            <a:r>
              <a:rPr lang="en-US" baseline="-25000" dirty="0"/>
              <a:t>A</a:t>
            </a:r>
            <a:r>
              <a:rPr lang="en-US" dirty="0"/>
              <a:t> is a strength constant</a:t>
            </a:r>
          </a:p>
          <a:p>
            <a:pPr lvl="2"/>
            <a:r>
              <a:rPr lang="en-US" dirty="0"/>
              <a:t>d is a distance between nodes</a:t>
            </a:r>
          </a:p>
          <a:p>
            <a:pPr lvl="2"/>
            <a:r>
              <a:rPr lang="en-US" dirty="0"/>
              <a:t>L is the rest length of the spring (i.e. Hooke’s Law)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 node feels repulsion to every other node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</a:t>
            </a:r>
            <a:r>
              <a:rPr lang="en-US" b="1" dirty="0"/>
              <a:t>connected</a:t>
            </a:r>
            <a:r>
              <a:rPr lang="en-US" dirty="0"/>
              <a:t> nodes feel attracted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9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Repulsive force:</a:t>
            </a:r>
          </a:p>
          <a:p>
            <a:pPr lvl="1"/>
            <a:r>
              <a:rPr lang="en-US" dirty="0"/>
              <a:t>F</a:t>
            </a:r>
            <a:r>
              <a:rPr lang="en-US" baseline="-25000" dirty="0"/>
              <a:t>R</a:t>
            </a:r>
            <a:r>
              <a:rPr lang="en-US" dirty="0"/>
              <a:t>(P) = </a:t>
            </a:r>
            <a:r>
              <a:rPr lang="en-US" dirty="0" err="1"/>
              <a:t>Σ</a:t>
            </a:r>
            <a:r>
              <a:rPr lang="en-US" baseline="-25000" dirty="0" err="1"/>
              <a:t>all</a:t>
            </a:r>
            <a:r>
              <a:rPr lang="en-US" baseline="-25000" dirty="0"/>
              <a:t> neighbors(Q)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R</a:t>
            </a:r>
            <a:r>
              <a:rPr lang="en-US" dirty="0"/>
              <a:t>(||Q-P||) * (Q-P)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Attractive force: </a:t>
            </a:r>
          </a:p>
          <a:p>
            <a:pPr lvl="1"/>
            <a:r>
              <a:rPr lang="en-US" dirty="0"/>
              <a:t>F</a:t>
            </a:r>
            <a:r>
              <a:rPr lang="en-US" baseline="-25000" dirty="0"/>
              <a:t>A</a:t>
            </a:r>
            <a:r>
              <a:rPr lang="en-US" dirty="0"/>
              <a:t>(P) = </a:t>
            </a:r>
            <a:r>
              <a:rPr lang="en-US" dirty="0" err="1"/>
              <a:t>Σ</a:t>
            </a:r>
            <a:r>
              <a:rPr lang="en-US" baseline="-25000" dirty="0" err="1"/>
              <a:t>connected</a:t>
            </a:r>
            <a:r>
              <a:rPr lang="en-US" baseline="-25000" dirty="0"/>
              <a:t> neighbors (Q)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A</a:t>
            </a:r>
            <a:r>
              <a:rPr lang="en-US" dirty="0"/>
              <a:t>(||P-Q||) * (P-Q)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r>
              <a:rPr lang="en-US" dirty="0"/>
              <a:t>New velocity:</a:t>
            </a:r>
          </a:p>
          <a:p>
            <a:pPr lvl="1"/>
            <a:r>
              <a:rPr lang="en-US" dirty="0"/>
              <a:t>V(P)’ = V(P) + (F</a:t>
            </a:r>
            <a:r>
              <a:rPr lang="en-US" baseline="-25000" dirty="0"/>
              <a:t>R</a:t>
            </a:r>
            <a:r>
              <a:rPr lang="en-US" dirty="0"/>
              <a:t>(P) + F</a:t>
            </a:r>
            <a:r>
              <a:rPr lang="en-US" baseline="-25000" dirty="0"/>
              <a:t>A</a:t>
            </a:r>
            <a:r>
              <a:rPr lang="en-US" dirty="0"/>
              <a:t>(P))*</a:t>
            </a:r>
            <a:r>
              <a:rPr lang="en-US" dirty="0" err="1"/>
              <a:t>dt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New Position:</a:t>
            </a:r>
          </a:p>
          <a:p>
            <a:pPr lvl="1"/>
            <a:r>
              <a:rPr lang="en-US" dirty="0"/>
              <a:t>P’ = P + V’(P)*</a:t>
            </a:r>
            <a:r>
              <a:rPr lang="en-US" dirty="0" err="1"/>
              <a:t>dt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3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start from random layout</a:t>
            </a:r>
          </a:p>
          <a:p>
            <a:pPr lvl="1"/>
            <a:r>
              <a:rPr lang="en-US" dirty="0"/>
              <a:t>(global) loop:</a:t>
            </a:r>
          </a:p>
          <a:p>
            <a:pPr lvl="2"/>
            <a:r>
              <a:rPr lang="en-US" dirty="0"/>
              <a:t>for every node pair compute repulsive force</a:t>
            </a:r>
          </a:p>
          <a:p>
            <a:pPr lvl="2"/>
            <a:r>
              <a:rPr lang="en-US" dirty="0"/>
              <a:t>for every edge compute attractive force</a:t>
            </a:r>
          </a:p>
          <a:p>
            <a:pPr lvl="2"/>
            <a:r>
              <a:rPr lang="en-US" dirty="0"/>
              <a:t>accumulate forces per node and update velocity</a:t>
            </a:r>
          </a:p>
          <a:p>
            <a:pPr lvl="2"/>
            <a:r>
              <a:rPr lang="en-US" dirty="0"/>
              <a:t>update each node position in direction of velocity</a:t>
            </a:r>
          </a:p>
          <a:p>
            <a:pPr lvl="1"/>
            <a:r>
              <a:rPr lang="en-US" dirty="0"/>
              <a:t>stop when layout is ‘good enough’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50069" y="9067800"/>
            <a:ext cx="185166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-550069" y="0"/>
            <a:ext cx="18440400" cy="9184323"/>
            <a:chOff x="2167731" y="0"/>
            <a:chExt cx="19583400" cy="9753600"/>
          </a:xfrm>
        </p:grpSpPr>
        <p:sp>
          <p:nvSpPr>
            <p:cNvPr id="3" name="object 3"/>
            <p:cNvSpPr/>
            <p:nvPr/>
          </p:nvSpPr>
          <p:spPr>
            <a:xfrm>
              <a:off x="2167731" y="0"/>
              <a:ext cx="13004800" cy="975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"/>
            <p:cNvSpPr/>
            <p:nvPr/>
          </p:nvSpPr>
          <p:spPr>
            <a:xfrm>
              <a:off x="8746331" y="0"/>
              <a:ext cx="13004800" cy="9753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-550069" y="8763000"/>
            <a:ext cx="18516600" cy="6858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5"/>
              </a:rPr>
              <a:t>Paul Butler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55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4470665" y="1219201"/>
            <a:ext cx="8398932" cy="7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2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0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DIRECTED</a:t>
            </a:r>
          </a:p>
          <a:p>
            <a:pPr lvl="1"/>
            <a:r>
              <a:rPr lang="en-US" dirty="0"/>
              <a:t>+ very flexible, aesthetic layouts on many types of graphs</a:t>
            </a:r>
          </a:p>
          <a:p>
            <a:pPr lvl="1"/>
            <a:r>
              <a:rPr lang="en-US" dirty="0"/>
              <a:t>+ can add custom forces</a:t>
            </a:r>
          </a:p>
          <a:p>
            <a:pPr lvl="1"/>
            <a:r>
              <a:rPr lang="en-US" dirty="0"/>
              <a:t>+ relatively easy to implement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11489531" y="2428452"/>
            <a:ext cx="5622132" cy="48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42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DIRECTED</a:t>
            </a:r>
          </a:p>
          <a:p>
            <a:pPr lvl="1"/>
            <a:r>
              <a:rPr lang="en-US" dirty="0"/>
              <a:t>- repulsion loop is O(n</a:t>
            </a:r>
            <a:r>
              <a:rPr lang="en-US" baseline="30000" dirty="0"/>
              <a:t>2</a:t>
            </a:r>
            <a:r>
              <a:rPr lang="en-US" dirty="0"/>
              <a:t>) per iteration</a:t>
            </a:r>
          </a:p>
          <a:p>
            <a:pPr lvl="2"/>
            <a:r>
              <a:rPr lang="en-US" dirty="0"/>
              <a:t>can speed up to O(n log n) using </a:t>
            </a:r>
            <a:r>
              <a:rPr lang="en-US" dirty="0" err="1"/>
              <a:t>quadtree</a:t>
            </a:r>
            <a:r>
              <a:rPr lang="en-US" dirty="0"/>
              <a:t> or k-d tree</a:t>
            </a:r>
          </a:p>
          <a:p>
            <a:pPr lvl="1"/>
            <a:r>
              <a:rPr lang="en-US" dirty="0"/>
              <a:t>- prone to local minima</a:t>
            </a:r>
          </a:p>
          <a:p>
            <a:pPr lvl="2"/>
            <a:r>
              <a:rPr lang="en-US" dirty="0"/>
              <a:t>can use simulated annealing</a:t>
            </a:r>
          </a:p>
          <a:p>
            <a:pPr lvl="1"/>
            <a:r>
              <a:rPr lang="en-US" dirty="0"/>
              <a:t>- doesn’t work well on highly connected (low diameter) graphs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11489531" y="2428452"/>
            <a:ext cx="5622132" cy="48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48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8631" y="1158963"/>
            <a:ext cx="3454400" cy="379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37131" y="4702263"/>
            <a:ext cx="48006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04031" y="1143000"/>
            <a:ext cx="2870200" cy="2924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LAYOUTS</a:t>
            </a:r>
          </a:p>
          <a:p>
            <a:pPr lvl="1"/>
            <a:r>
              <a:rPr lang="en-US" dirty="0"/>
              <a:t>orthogonal</a:t>
            </a:r>
          </a:p>
          <a:p>
            <a:pPr lvl="2"/>
            <a:r>
              <a:rPr lang="en-US" dirty="0"/>
              <a:t>great for UML diagrams</a:t>
            </a:r>
          </a:p>
          <a:p>
            <a:pPr lvl="2"/>
            <a:r>
              <a:rPr lang="en-US" dirty="0"/>
              <a:t>algorithmically complex</a:t>
            </a:r>
          </a:p>
          <a:p>
            <a:pPr lvl="1"/>
            <a:r>
              <a:rPr lang="en-US" dirty="0"/>
              <a:t>circular layouts</a:t>
            </a:r>
          </a:p>
          <a:p>
            <a:pPr lvl="2"/>
            <a:r>
              <a:rPr lang="en-US" dirty="0"/>
              <a:t>emphasizes ring topologies</a:t>
            </a:r>
          </a:p>
          <a:p>
            <a:pPr lvl="2"/>
            <a:r>
              <a:rPr lang="en-US" dirty="0"/>
              <a:t>used in social network diagrams</a:t>
            </a:r>
          </a:p>
          <a:p>
            <a:pPr lvl="1"/>
            <a:r>
              <a:rPr lang="en-US" dirty="0"/>
              <a:t>nested layouts</a:t>
            </a:r>
          </a:p>
          <a:p>
            <a:pPr lvl="2"/>
            <a:r>
              <a:rPr lang="en-US" dirty="0"/>
              <a:t>recursively apply layout algorithms</a:t>
            </a:r>
          </a:p>
          <a:p>
            <a:pPr lvl="2"/>
            <a:r>
              <a:rPr lang="en-US" dirty="0"/>
              <a:t>great for graphs with hierarchical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64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0000"/>
                </a:solidFill>
                <a:latin typeface="Gill Sans MT"/>
                <a:cs typeface="Gill Sans MT"/>
              </a:rPr>
              <a:t>52</a:t>
            </a:r>
            <a:endParaRPr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104681"/>
            <a:ext cx="13004800" cy="9648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object 4">
            <a:hlinkClick r:id="rId4"/>
          </p:cNvPr>
          <p:cNvSpPr/>
          <p:nvPr/>
        </p:nvSpPr>
        <p:spPr>
          <a:xfrm>
            <a:off x="2167731" y="177800"/>
            <a:ext cx="13004800" cy="957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03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LAYOUT</a:t>
            </a:r>
          </a:p>
          <a:p>
            <a:pPr lvl="1"/>
            <a:r>
              <a:rPr lang="en-US" dirty="0"/>
              <a:t>large node-link diagrams get messy!</a:t>
            </a:r>
          </a:p>
          <a:p>
            <a:pPr lvl="1"/>
            <a:r>
              <a:rPr lang="en-US" dirty="0"/>
              <a:t>are there additional structures to exploit?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idea</a:t>
            </a:r>
            <a:r>
              <a:rPr lang="en-US" dirty="0"/>
              <a:t>: use data attributes to perform layout</a:t>
            </a:r>
          </a:p>
          <a:p>
            <a:pPr lvl="2"/>
            <a:r>
              <a:rPr lang="en-US" dirty="0"/>
              <a:t>e.g., scatterplot based on node values</a:t>
            </a:r>
          </a:p>
          <a:p>
            <a:pPr lvl="2"/>
            <a:r>
              <a:rPr lang="en-US" dirty="0"/>
              <a:t>dynamic queries and/or brushing can be used </a:t>
            </a:r>
            <a:br>
              <a:rPr lang="en-US" dirty="0"/>
            </a:br>
            <a:r>
              <a:rPr lang="en-US" dirty="0"/>
              <a:t>to enhance perception of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9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6831" y="2095500"/>
            <a:ext cx="9626600" cy="720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cerebral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sk-SK" dirty="0"/>
              <a:t>Barsky 2008</a:t>
            </a:r>
          </a:p>
        </p:txBody>
      </p:sp>
    </p:spTree>
    <p:extLst>
      <p:ext uri="{BB962C8B-B14F-4D97-AF65-F5344CB8AC3E}">
        <p14:creationId xmlns:p14="http://schemas.microsoft.com/office/powerpoint/2010/main" val="615076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4231" y="1485900"/>
            <a:ext cx="6565900" cy="678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 LINK</a:t>
            </a:r>
          </a:p>
          <a:p>
            <a:pPr lvl="1"/>
            <a:r>
              <a:rPr lang="en-US" dirty="0"/>
              <a:t>+ understandable visual mapping</a:t>
            </a:r>
          </a:p>
          <a:p>
            <a:pPr lvl="1"/>
            <a:r>
              <a:rPr lang="en-US" dirty="0"/>
              <a:t>+ can show overall structure, clusters, paths</a:t>
            </a:r>
          </a:p>
          <a:p>
            <a:pPr lvl="1"/>
            <a:r>
              <a:rPr lang="en-US" dirty="0"/>
              <a:t>+ flexible, many variations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 all but the most trivial algorithms are &gt;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 not good for dense graphs</a:t>
            </a:r>
          </a:p>
          <a:p>
            <a:pPr lvl="2"/>
            <a:r>
              <a:rPr lang="en-US" dirty="0"/>
              <a:t>hairball problem!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8212931" y="762000"/>
            <a:ext cx="3056780" cy="3938370"/>
            <a:chOff x="4257588" y="4685044"/>
            <a:chExt cx="3056780" cy="3938370"/>
          </a:xfrm>
        </p:grpSpPr>
        <p:sp>
          <p:nvSpPr>
            <p:cNvPr id="3" name="object 3"/>
            <p:cNvSpPr/>
            <p:nvPr/>
          </p:nvSpPr>
          <p:spPr>
            <a:xfrm>
              <a:off x="4682331" y="6527800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>
                  <a:moveTo>
                    <a:pt x="0" y="0"/>
                  </a:moveTo>
                  <a:lnTo>
                    <a:pt x="22097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677119" y="5132227"/>
              <a:ext cx="1198880" cy="1393825"/>
            </a:xfrm>
            <a:custGeom>
              <a:avLst/>
              <a:gdLst/>
              <a:ahLst/>
              <a:cxnLst/>
              <a:rect l="l" t="t" r="r" b="b"/>
              <a:pathLst>
                <a:path w="1198879" h="1393825">
                  <a:moveTo>
                    <a:pt x="0" y="0"/>
                  </a:moveTo>
                  <a:lnTo>
                    <a:pt x="1198788" y="139343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79430" y="6527800"/>
              <a:ext cx="0" cy="1790700"/>
            </a:xfrm>
            <a:custGeom>
              <a:avLst/>
              <a:gdLst/>
              <a:ahLst/>
              <a:cxnLst/>
              <a:rect l="l" t="t" r="r" b="b"/>
              <a:pathLst>
                <a:path h="1790700">
                  <a:moveTo>
                    <a:pt x="0" y="0"/>
                  </a:moveTo>
                  <a:lnTo>
                    <a:pt x="0" y="17906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82331" y="8318499"/>
              <a:ext cx="2209800" cy="12700"/>
            </a:xfrm>
            <a:custGeom>
              <a:avLst/>
              <a:gdLst/>
              <a:ahLst/>
              <a:cxnLst/>
              <a:rect l="l" t="t" r="r" b="b"/>
              <a:pathLst>
                <a:path w="2209800" h="12700">
                  <a:moveTo>
                    <a:pt x="2209799" y="0"/>
                  </a:moveTo>
                  <a:lnTo>
                    <a:pt x="0" y="12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682331" y="6527800"/>
              <a:ext cx="12700" cy="1790700"/>
            </a:xfrm>
            <a:custGeom>
              <a:avLst/>
              <a:gdLst/>
              <a:ahLst/>
              <a:cxnLst/>
              <a:rect l="l" t="t" r="r" b="b"/>
              <a:pathLst>
                <a:path w="12700" h="1790700">
                  <a:moveTo>
                    <a:pt x="0" y="1790699"/>
                  </a:moveTo>
                  <a:lnTo>
                    <a:pt x="126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688120" y="5132227"/>
              <a:ext cx="1004569" cy="1393825"/>
            </a:xfrm>
            <a:custGeom>
              <a:avLst/>
              <a:gdLst/>
              <a:ahLst/>
              <a:cxnLst/>
              <a:rect l="l" t="t" r="r" b="b"/>
              <a:pathLst>
                <a:path w="1004570" h="1393825">
                  <a:moveTo>
                    <a:pt x="0" y="1393432"/>
                  </a:moveTo>
                  <a:lnTo>
                    <a:pt x="100398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88423" y="6225997"/>
              <a:ext cx="599393" cy="5993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388422" y="6225997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76213" y="6225997"/>
              <a:ext cx="599393" cy="5993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76212" y="6225997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388423" y="8023974"/>
              <a:ext cx="599393" cy="5993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388422" y="802397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76213" y="8023974"/>
              <a:ext cx="599393" cy="5993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576212" y="802397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77422" y="4832564"/>
              <a:ext cx="599394" cy="5993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377422" y="4832563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39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299673" y="4685044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A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105453" y="6010696"/>
              <a:ext cx="20891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solidFill>
                    <a:srgbClr val="000000"/>
                  </a:solidFill>
                  <a:latin typeface="Arial"/>
                  <a:cs typeface="Arial"/>
                </a:rPr>
                <a:t>C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324381" y="5984298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B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257588" y="7837353"/>
              <a:ext cx="20891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solidFill>
                    <a:srgbClr val="000000"/>
                  </a:solidFill>
                  <a:latin typeface="Arial"/>
                  <a:cs typeface="Arial"/>
                </a:rPr>
                <a:t>D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092753" y="7837353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E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800145" y="52602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00145" y="59587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00145" y="6657226"/>
            <a:ext cx="208915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265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00145" y="80542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24941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15389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49296" y="4724400"/>
            <a:ext cx="208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67786" y="4724400"/>
            <a:ext cx="208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586276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544319"/>
              </p:ext>
            </p:extLst>
          </p:nvPr>
        </p:nvGraphicFramePr>
        <p:xfrm>
          <a:off x="12048334" y="5032044"/>
          <a:ext cx="4013197" cy="3492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799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Content Placeholder 3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ALTERNATIVE: ADJACENCY MATRIX</a:t>
            </a:r>
          </a:p>
          <a:p>
            <a:pPr lvl="1"/>
            <a:r>
              <a:rPr lang="en-US" dirty="0"/>
              <a:t>instead of node link diagram, use adjacency matrix representation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7340263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21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478251" y="7097"/>
            <a:ext cx="14383760" cy="9752890"/>
          </a:xfrm>
          <a:prstGeom prst="rect">
            <a:avLst/>
          </a:prstGeom>
          <a:blipFill>
            <a:blip r:embed="rId3" cstate="print"/>
            <a:srcRect/>
            <a:stretch>
              <a:fillRect t="-413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hlinkClick r:id="rId4"/>
              </a:rPr>
              <a:t>Kailie</a:t>
            </a:r>
            <a:r>
              <a:rPr lang="en-US" dirty="0">
                <a:hlinkClick r:id="rId4"/>
              </a:rPr>
              <a:t> Parrish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8131" y="2717800"/>
            <a:ext cx="9144000" cy="580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SPOTTING PATTERNS IN MATRICES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Henry 2006</a:t>
            </a:r>
          </a:p>
        </p:txBody>
      </p:sp>
    </p:spTree>
    <p:extLst>
      <p:ext uri="{BB962C8B-B14F-4D97-AF65-F5344CB8AC3E}">
        <p14:creationId xmlns:p14="http://schemas.microsoft.com/office/powerpoint/2010/main" val="329566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2157" y="152400"/>
            <a:ext cx="9225174" cy="916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Les Misérables</a:t>
            </a:r>
          </a:p>
          <a:p>
            <a:pPr lvl="1"/>
            <a:r>
              <a:rPr lang="en-US"/>
              <a:t>character co-occurrence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http://bost.ocks.org/mike/miserables/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67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1531" y="2374900"/>
            <a:ext cx="5232400" cy="500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Adjacency Diagram</a:t>
            </a:r>
          </a:p>
          <a:p>
            <a:pPr lvl="1"/>
            <a:r>
              <a:rPr lang="en-US"/>
              <a:t>+ great for dense graphs</a:t>
            </a:r>
          </a:p>
          <a:p>
            <a:pPr lvl="1"/>
            <a:r>
              <a:rPr lang="en-US"/>
              <a:t>+ visually scalable</a:t>
            </a:r>
          </a:p>
          <a:p>
            <a:pPr lvl="1"/>
            <a:r>
              <a:rPr lang="en-US"/>
              <a:t>+ can spot clusters</a:t>
            </a:r>
          </a:p>
          <a:p>
            <a:pPr lvl="1"/>
            <a:endParaRPr lang="en-US"/>
          </a:p>
          <a:p>
            <a:pPr lvl="1"/>
            <a:r>
              <a:rPr lang="en-US"/>
              <a:t>- row order affects what you can see</a:t>
            </a:r>
          </a:p>
          <a:p>
            <a:pPr lvl="1"/>
            <a:r>
              <a:rPr lang="en-US"/>
              <a:t>- abstract visualization</a:t>
            </a:r>
          </a:p>
          <a:p>
            <a:pPr lvl="1"/>
            <a:r>
              <a:rPr lang="en-US"/>
              <a:t>- hard to follow paths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8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AGGREGATE 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95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  <p:sp>
        <p:nvSpPr>
          <p:cNvPr id="3" name="object 3"/>
          <p:cNvSpPr/>
          <p:nvPr/>
        </p:nvSpPr>
        <p:spPr>
          <a:xfrm>
            <a:off x="3437731" y="5750229"/>
            <a:ext cx="6324600" cy="2834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7731" y="3251201"/>
            <a:ext cx="6502400" cy="2140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78070" y="3441557"/>
            <a:ext cx="3018110" cy="3911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9497" y="2639062"/>
            <a:ext cx="230441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150" dirty="0">
                <a:solidFill>
                  <a:srgbClr val="000000"/>
                </a:solidFill>
                <a:latin typeface="Gill Sans MT"/>
                <a:cs typeface="Gill Sans MT"/>
              </a:rPr>
              <a:t>C</a:t>
            </a:r>
            <a:r>
              <a:rPr sz="4200" spc="-50" dirty="0">
                <a:solidFill>
                  <a:srgbClr val="000000"/>
                </a:solidFill>
                <a:latin typeface="Gill Sans MT"/>
                <a:cs typeface="Gill Sans MT"/>
              </a:rPr>
              <a:t>onn</a:t>
            </a:r>
            <a:r>
              <a:rPr sz="4200" spc="-90" dirty="0">
                <a:solidFill>
                  <a:srgbClr val="000000"/>
                </a:solidFill>
                <a:latin typeface="Gill Sans MT"/>
                <a:cs typeface="Gill Sans MT"/>
              </a:rPr>
              <a:t>ect</a:t>
            </a:r>
            <a:r>
              <a:rPr sz="4200" spc="-160" dirty="0">
                <a:solidFill>
                  <a:srgbClr val="000000"/>
                </a:solidFill>
                <a:latin typeface="Gill Sans MT"/>
                <a:cs typeface="Gill Sans MT"/>
              </a:rPr>
              <a:t>or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2758" y="5496562"/>
            <a:ext cx="74866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80" dirty="0">
                <a:solidFill>
                  <a:srgbClr val="000000"/>
                </a:solidFill>
                <a:latin typeface="Gill Sans MT"/>
                <a:cs typeface="Gill Sans MT"/>
              </a:rPr>
              <a:t>Fa</a:t>
            </a:r>
            <a:r>
              <a:rPr sz="4200" spc="-45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3317" y="2829562"/>
            <a:ext cx="137604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150" dirty="0">
                <a:solidFill>
                  <a:srgbClr val="000000"/>
                </a:solidFill>
                <a:latin typeface="Gill Sans MT"/>
                <a:cs typeface="Gill Sans MT"/>
              </a:rPr>
              <a:t>C</a:t>
            </a:r>
            <a:r>
              <a:rPr sz="4200" spc="-80" dirty="0">
                <a:solidFill>
                  <a:srgbClr val="000000"/>
                </a:solidFill>
                <a:latin typeface="Gill Sans MT"/>
                <a:cs typeface="Gill Sans MT"/>
              </a:rPr>
              <a:t>liq</a:t>
            </a:r>
            <a:r>
              <a:rPr sz="4200" spc="-50" dirty="0">
                <a:solidFill>
                  <a:srgbClr val="000000"/>
                </a:solidFill>
                <a:latin typeface="Gill Sans MT"/>
                <a:cs typeface="Gill Sans MT"/>
              </a:rPr>
              <a:t>u</a:t>
            </a:r>
            <a:r>
              <a:rPr sz="420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38720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67731" y="2069981"/>
            <a:ext cx="13004800" cy="5613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57698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  <p:sp>
        <p:nvSpPr>
          <p:cNvPr id="4" name="object 4"/>
          <p:cNvSpPr/>
          <p:nvPr/>
        </p:nvSpPr>
        <p:spPr>
          <a:xfrm>
            <a:off x="2167731" y="2183642"/>
            <a:ext cx="13004800" cy="6580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8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CRITIQUE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can</a:t>
            </a:r>
            <a:r>
              <a:rPr lang="en-US" dirty="0"/>
              <a:t> you use this technique?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should</a:t>
            </a:r>
            <a:r>
              <a:rPr lang="en-US" dirty="0"/>
              <a:t> you use this technique?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RECAP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2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TREES</a:t>
            </a:r>
          </a:p>
          <a:p>
            <a:pPr lvl="1"/>
            <a:r>
              <a:rPr lang="en-US"/>
              <a:t>indentation</a:t>
            </a:r>
          </a:p>
          <a:p>
            <a:pPr lvl="2"/>
            <a:r>
              <a:rPr lang="en-US"/>
              <a:t>simple, effective for small trees</a:t>
            </a:r>
          </a:p>
          <a:p>
            <a:pPr lvl="1"/>
            <a:r>
              <a:rPr lang="en-US"/>
              <a:t>node link and layered</a:t>
            </a:r>
          </a:p>
          <a:p>
            <a:pPr lvl="2"/>
            <a:r>
              <a:rPr lang="en-US"/>
              <a:t>looks good but needs exponential space</a:t>
            </a:r>
          </a:p>
          <a:p>
            <a:pPr lvl="1"/>
            <a:r>
              <a:rPr lang="en-US"/>
              <a:t>enclosure (treemaps)</a:t>
            </a:r>
          </a:p>
          <a:p>
            <a:pPr lvl="2"/>
            <a:r>
              <a:rPr lang="en-US"/>
              <a:t>great for size related tasks but suffer in structure related tasks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13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node link</a:t>
            </a:r>
          </a:p>
          <a:p>
            <a:pPr lvl="2"/>
            <a:r>
              <a:rPr lang="en-US" dirty="0"/>
              <a:t>familiar, but problematic for large or dense graphs</a:t>
            </a:r>
          </a:p>
          <a:p>
            <a:pPr lvl="1"/>
            <a:r>
              <a:rPr lang="en-US" dirty="0"/>
              <a:t>adjacency matrices</a:t>
            </a:r>
          </a:p>
          <a:p>
            <a:pPr lvl="2"/>
            <a:r>
              <a:rPr lang="en-US" dirty="0"/>
              <a:t>abstract, hard to follow paths</a:t>
            </a:r>
          </a:p>
          <a:p>
            <a:pPr lvl="1"/>
            <a:r>
              <a:rPr lang="en-US" dirty="0"/>
              <a:t>aggregation can help</a:t>
            </a:r>
          </a:p>
          <a:p>
            <a:pPr lvl="2"/>
            <a:r>
              <a:rPr lang="en-US" dirty="0"/>
              <a:t>not always possible, not always appropriate</a:t>
            </a:r>
          </a:p>
          <a:p>
            <a:pPr lvl="1"/>
            <a:r>
              <a:rPr lang="en-US" dirty="0"/>
              <a:t>extracting structure can help</a:t>
            </a:r>
          </a:p>
          <a:p>
            <a:pPr lvl="2"/>
            <a:r>
              <a:rPr lang="en-US" dirty="0"/>
              <a:t>unclear how crosscutting it will be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58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HOME MESSAGE: no best solution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58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9 (pp. </a:t>
            </a:r>
            <a:r>
              <a:rPr lang="en-US"/>
              <a:t>200-217)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9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</a:t>
            </a:r>
          </a:p>
          <a:p>
            <a:pPr lvl="1"/>
            <a:r>
              <a:rPr lang="en-US" dirty="0"/>
              <a:t>A graph </a:t>
            </a:r>
            <a:r>
              <a:rPr lang="en-US" b="1" dirty="0"/>
              <a:t>G</a:t>
            </a:r>
            <a:r>
              <a:rPr lang="en-US" dirty="0"/>
              <a:t> consists of </a:t>
            </a:r>
          </a:p>
          <a:p>
            <a:pPr lvl="2"/>
            <a:r>
              <a:rPr lang="en-US" b="1" dirty="0"/>
              <a:t>V</a:t>
            </a:r>
            <a:r>
              <a:rPr lang="en-US" dirty="0"/>
              <a:t> - a collection of vertices (or nodes)</a:t>
            </a:r>
          </a:p>
          <a:p>
            <a:pPr lvl="2"/>
            <a:r>
              <a:rPr lang="en-US" b="1" dirty="0"/>
              <a:t>E</a:t>
            </a:r>
            <a:r>
              <a:rPr lang="en-US" dirty="0"/>
              <a:t> - a set of edges consisting of vertex pairs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edge </a:t>
            </a:r>
            <a:r>
              <a:rPr lang="en-US" dirty="0" err="1"/>
              <a:t>e</a:t>
            </a:r>
            <a:r>
              <a:rPr lang="en-US" baseline="-25000" dirty="0" err="1"/>
              <a:t>xy</a:t>
            </a:r>
            <a:r>
              <a:rPr lang="en-US" dirty="0"/>
              <a:t> = (</a:t>
            </a:r>
            <a:r>
              <a:rPr lang="en-US" dirty="0" err="1"/>
              <a:t>x,y</a:t>
            </a:r>
            <a:r>
              <a:rPr lang="en-US" dirty="0"/>
              <a:t>) connects two vertices x and y</a:t>
            </a:r>
          </a:p>
          <a:p>
            <a:pPr lvl="1"/>
            <a:endParaRPr lang="en-US" u="sng" dirty="0"/>
          </a:p>
          <a:p>
            <a:pPr lvl="1"/>
            <a:r>
              <a:rPr lang="en-US" u="sng" dirty="0"/>
              <a:t>Example</a:t>
            </a:r>
            <a:endParaRPr lang="en-US" dirty="0"/>
          </a:p>
          <a:p>
            <a:pPr lvl="2"/>
            <a:r>
              <a:rPr lang="en-US" dirty="0"/>
              <a:t>V={1,2,3,4}</a:t>
            </a:r>
          </a:p>
          <a:p>
            <a:pPr lvl="2"/>
            <a:r>
              <a:rPr lang="en-US" dirty="0"/>
              <a:t>E={(1,2),(1,3),(2,3),(3,4),(4,1)}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1892975" y="1412437"/>
            <a:ext cx="2070100" cy="1851039"/>
            <a:chOff x="4587081" y="7443568"/>
            <a:chExt cx="2070100" cy="1851039"/>
          </a:xfrm>
        </p:grpSpPr>
        <p:sp>
          <p:nvSpPr>
            <p:cNvPr id="4" name="object 4"/>
            <p:cNvSpPr txBox="1"/>
            <p:nvPr/>
          </p:nvSpPr>
          <p:spPr>
            <a:xfrm>
              <a:off x="4587081" y="753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587081" y="86373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365081" y="74435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65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012530" y="7999207"/>
              <a:ext cx="12700" cy="1117600"/>
            </a:xfrm>
            <a:custGeom>
              <a:avLst/>
              <a:gdLst/>
              <a:ahLst/>
              <a:cxnLst/>
              <a:rect l="l" t="t" r="r" b="b"/>
              <a:pathLst>
                <a:path w="12700" h="1117600">
                  <a:moveTo>
                    <a:pt x="0" y="0"/>
                  </a:moveTo>
                  <a:lnTo>
                    <a:pt x="12699" y="11175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25231" y="7986507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817" y="7989682"/>
              <a:ext cx="1180465" cy="1123950"/>
            </a:xfrm>
            <a:custGeom>
              <a:avLst/>
              <a:gdLst/>
              <a:ahLst/>
              <a:cxnLst/>
              <a:rect l="l" t="t" r="r" b="b"/>
              <a:pathLst>
                <a:path w="1180464" h="1123950">
                  <a:moveTo>
                    <a:pt x="0" y="1123597"/>
                  </a:moveTo>
                  <a:lnTo>
                    <a:pt x="118004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19030" y="7986507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0"/>
                  </a:moveTo>
                  <a:lnTo>
                    <a:pt x="0" y="1130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12178" y="7989682"/>
              <a:ext cx="1198245" cy="1151890"/>
            </a:xfrm>
            <a:custGeom>
              <a:avLst/>
              <a:gdLst/>
              <a:ahLst/>
              <a:cxnLst/>
              <a:rect l="l" t="t" r="r" b="b"/>
              <a:pathLst>
                <a:path w="1198245" h="1151890">
                  <a:moveTo>
                    <a:pt x="1197680" y="115181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47432" y="7846808"/>
              <a:ext cx="342899" cy="342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432" y="8951708"/>
              <a:ext cx="342899" cy="342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41232" y="7846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0412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783686" y="3130125"/>
            <a:ext cx="2235200" cy="2513233"/>
            <a:chOff x="7381081" y="6935567"/>
            <a:chExt cx="2235200" cy="2513233"/>
          </a:xfrm>
        </p:grpSpPr>
        <p:sp>
          <p:nvSpPr>
            <p:cNvPr id="17" name="object 17"/>
            <p:cNvSpPr txBox="1"/>
            <p:nvPr/>
          </p:nvSpPr>
          <p:spPr>
            <a:xfrm>
              <a:off x="7381081" y="76975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9324181" y="6935567"/>
              <a:ext cx="292100" cy="160043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  <a:p>
              <a:pPr marL="12700">
                <a:spcBef>
                  <a:spcPts val="2360"/>
                </a:spcBef>
              </a:pPr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381081" y="880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06530" y="8164307"/>
              <a:ext cx="12700" cy="863600"/>
            </a:xfrm>
            <a:custGeom>
              <a:avLst/>
              <a:gdLst/>
              <a:ahLst/>
              <a:cxnLst/>
              <a:rect l="l" t="t" r="r" b="b"/>
              <a:pathLst>
                <a:path w="12700" h="863600">
                  <a:moveTo>
                    <a:pt x="0" y="0"/>
                  </a:moveTo>
                  <a:lnTo>
                    <a:pt x="12700" y="8636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19231" y="8164306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819232" y="8159016"/>
              <a:ext cx="1189355" cy="873125"/>
            </a:xfrm>
            <a:custGeom>
              <a:avLst/>
              <a:gdLst/>
              <a:ahLst/>
              <a:cxnLst/>
              <a:rect l="l" t="t" r="r" b="b"/>
              <a:pathLst>
                <a:path w="1189354" h="873125">
                  <a:moveTo>
                    <a:pt x="0" y="873125"/>
                  </a:moveTo>
                  <a:lnTo>
                    <a:pt x="1188861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000331" y="7338807"/>
              <a:ext cx="0" cy="850900"/>
            </a:xfrm>
            <a:custGeom>
              <a:avLst/>
              <a:gdLst/>
              <a:ahLst/>
              <a:cxnLst/>
              <a:rect l="l" t="t" r="r" b="b"/>
              <a:pathLst>
                <a:path h="850900">
                  <a:moveTo>
                    <a:pt x="0" y="850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806178" y="7338808"/>
              <a:ext cx="1194435" cy="820419"/>
            </a:xfrm>
            <a:custGeom>
              <a:avLst/>
              <a:gdLst/>
              <a:ahLst/>
              <a:cxnLst/>
              <a:rect l="l" t="t" r="r" b="b"/>
              <a:pathLst>
                <a:path w="1194434" h="820420">
                  <a:moveTo>
                    <a:pt x="1194152" y="0"/>
                  </a:moveTo>
                  <a:lnTo>
                    <a:pt x="0" y="82020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641432" y="80119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641432" y="8862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835232" y="80119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835232" y="7173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2240636" y="5617197"/>
            <a:ext cx="2482849" cy="2524139"/>
            <a:chOff x="10270332" y="6770468"/>
            <a:chExt cx="2482849" cy="2524139"/>
          </a:xfrm>
        </p:grpSpPr>
        <p:sp>
          <p:nvSpPr>
            <p:cNvPr id="29" name="object 29"/>
            <p:cNvSpPr txBox="1"/>
            <p:nvPr/>
          </p:nvSpPr>
          <p:spPr>
            <a:xfrm>
              <a:off x="10505281" y="67704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1267281" y="72784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2118181" y="76975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2461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435431" y="7338807"/>
              <a:ext cx="673100" cy="419100"/>
            </a:xfrm>
            <a:custGeom>
              <a:avLst/>
              <a:gdLst/>
              <a:ahLst/>
              <a:cxnLst/>
              <a:rect l="l" t="t" r="r" b="b"/>
              <a:pathLst>
                <a:path w="673100" h="419100">
                  <a:moveTo>
                    <a:pt x="673100" y="4191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1883231" y="8354807"/>
              <a:ext cx="342900" cy="762000"/>
            </a:xfrm>
            <a:custGeom>
              <a:avLst/>
              <a:gdLst/>
              <a:ahLst/>
              <a:cxnLst/>
              <a:rect l="l" t="t" r="r" b="b"/>
              <a:pathLst>
                <a:path w="342900" h="762000">
                  <a:moveTo>
                    <a:pt x="342900" y="762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0435431" y="7338807"/>
              <a:ext cx="1435100" cy="1016000"/>
            </a:xfrm>
            <a:custGeom>
              <a:avLst/>
              <a:gdLst/>
              <a:ahLst/>
              <a:cxnLst/>
              <a:rect l="l" t="t" r="r" b="b"/>
              <a:pathLst>
                <a:path w="1435100" h="1016000">
                  <a:moveTo>
                    <a:pt x="0" y="0"/>
                  </a:moveTo>
                  <a:lnTo>
                    <a:pt x="1435100" y="1016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1121231" y="7757907"/>
              <a:ext cx="762000" cy="596900"/>
            </a:xfrm>
            <a:custGeom>
              <a:avLst/>
              <a:gdLst/>
              <a:ahLst/>
              <a:cxnLst/>
              <a:rect l="l" t="t" r="r" b="b"/>
              <a:pathLst>
                <a:path w="762000" h="596900">
                  <a:moveTo>
                    <a:pt x="762000" y="596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0435431" y="7338807"/>
              <a:ext cx="1778000" cy="1778000"/>
            </a:xfrm>
            <a:custGeom>
              <a:avLst/>
              <a:gdLst/>
              <a:ahLst/>
              <a:cxnLst/>
              <a:rect l="l" t="t" r="r" b="b"/>
              <a:pathLst>
                <a:path w="1778000" h="1778000">
                  <a:moveTo>
                    <a:pt x="0" y="0"/>
                  </a:moveTo>
                  <a:lnTo>
                    <a:pt x="1778000" y="17780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0270332" y="7173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1705432" y="8189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20483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0943432" y="7592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3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7081" y="6530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7081" y="76358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5081" y="64420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5081" y="7546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2530" y="6997700"/>
            <a:ext cx="12700" cy="1117600"/>
          </a:xfrm>
          <a:custGeom>
            <a:avLst/>
            <a:gdLst/>
            <a:ahLst/>
            <a:cxnLst/>
            <a:rect l="l" t="t" r="r" b="b"/>
            <a:pathLst>
              <a:path w="12700" h="1117600">
                <a:moveTo>
                  <a:pt x="0" y="0"/>
                </a:moveTo>
                <a:lnTo>
                  <a:pt x="12699" y="1117599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5231" y="6985000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817" y="6988175"/>
            <a:ext cx="1180465" cy="1123950"/>
          </a:xfrm>
          <a:custGeom>
            <a:avLst/>
            <a:gdLst/>
            <a:ahLst/>
            <a:cxnLst/>
            <a:rect l="l" t="t" r="r" b="b"/>
            <a:pathLst>
              <a:path w="1180464" h="1123950">
                <a:moveTo>
                  <a:pt x="0" y="1123597"/>
                </a:moveTo>
                <a:lnTo>
                  <a:pt x="1180041" y="0"/>
                </a:lnTo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9030" y="6985000"/>
            <a:ext cx="0" cy="1130300"/>
          </a:xfrm>
          <a:custGeom>
            <a:avLst/>
            <a:gdLst/>
            <a:ahLst/>
            <a:cxnLst/>
            <a:rect l="l" t="t" r="r" b="b"/>
            <a:pathLst>
              <a:path h="1130300">
                <a:moveTo>
                  <a:pt x="0" y="0"/>
                </a:moveTo>
                <a:lnTo>
                  <a:pt x="0" y="11303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2178" y="6988175"/>
            <a:ext cx="1198245" cy="1151890"/>
          </a:xfrm>
          <a:custGeom>
            <a:avLst/>
            <a:gdLst/>
            <a:ahLst/>
            <a:cxnLst/>
            <a:rect l="l" t="t" r="r" b="b"/>
            <a:pathLst>
              <a:path w="1198245" h="1151890">
                <a:moveTo>
                  <a:pt x="1197680" y="1151819"/>
                </a:moveTo>
                <a:lnTo>
                  <a:pt x="0" y="0"/>
                </a:lnTo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7432" y="6845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74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1232" y="6845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12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1081" y="66960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4181" y="5934060"/>
            <a:ext cx="292100" cy="160043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  <a:p>
            <a:pPr marL="12700">
              <a:spcBef>
                <a:spcPts val="2360"/>
              </a:spcBef>
            </a:pPr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1081" y="7800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06530" y="7162800"/>
            <a:ext cx="12700" cy="863600"/>
          </a:xfrm>
          <a:custGeom>
            <a:avLst/>
            <a:gdLst/>
            <a:ahLst/>
            <a:cxnLst/>
            <a:rect l="l" t="t" r="r" b="b"/>
            <a:pathLst>
              <a:path w="12700" h="863600">
                <a:moveTo>
                  <a:pt x="0" y="0"/>
                </a:moveTo>
                <a:lnTo>
                  <a:pt x="12700" y="8636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19231" y="7162799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19232" y="7157509"/>
            <a:ext cx="1189355" cy="873125"/>
          </a:xfrm>
          <a:custGeom>
            <a:avLst/>
            <a:gdLst/>
            <a:ahLst/>
            <a:cxnLst/>
            <a:rect l="l" t="t" r="r" b="b"/>
            <a:pathLst>
              <a:path w="1189354" h="873125">
                <a:moveTo>
                  <a:pt x="0" y="873125"/>
                </a:moveTo>
                <a:lnTo>
                  <a:pt x="1188861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00331" y="633730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850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6178" y="6337301"/>
            <a:ext cx="1194435" cy="820419"/>
          </a:xfrm>
          <a:custGeom>
            <a:avLst/>
            <a:gdLst/>
            <a:ahLst/>
            <a:cxnLst/>
            <a:rect l="l" t="t" r="r" b="b"/>
            <a:pathLst>
              <a:path w="1194434" h="820420">
                <a:moveTo>
                  <a:pt x="1194152" y="0"/>
                </a:moveTo>
                <a:lnTo>
                  <a:pt x="0" y="820208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41432" y="70104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1432" y="7861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5232" y="70104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5232" y="6172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505281" y="57689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67281" y="62769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18181" y="66960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61081" y="7546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35431" y="6337300"/>
            <a:ext cx="673100" cy="419100"/>
          </a:xfrm>
          <a:custGeom>
            <a:avLst/>
            <a:gdLst/>
            <a:ahLst/>
            <a:cxnLst/>
            <a:rect l="l" t="t" r="r" b="b"/>
            <a:pathLst>
              <a:path w="673100" h="419100">
                <a:moveTo>
                  <a:pt x="673100" y="4191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83231" y="7353300"/>
            <a:ext cx="342900" cy="762000"/>
          </a:xfrm>
          <a:custGeom>
            <a:avLst/>
            <a:gdLst/>
            <a:ahLst/>
            <a:cxnLst/>
            <a:rect l="l" t="t" r="r" b="b"/>
            <a:pathLst>
              <a:path w="342900" h="762000">
                <a:moveTo>
                  <a:pt x="342900" y="7620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35431" y="6337300"/>
            <a:ext cx="1435100" cy="1016000"/>
          </a:xfrm>
          <a:custGeom>
            <a:avLst/>
            <a:gdLst/>
            <a:ahLst/>
            <a:cxnLst/>
            <a:rect l="l" t="t" r="r" b="b"/>
            <a:pathLst>
              <a:path w="1435100" h="1016000">
                <a:moveTo>
                  <a:pt x="0" y="0"/>
                </a:moveTo>
                <a:lnTo>
                  <a:pt x="1435100" y="10160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1231" y="6756400"/>
            <a:ext cx="762000" cy="596900"/>
          </a:xfrm>
          <a:custGeom>
            <a:avLst/>
            <a:gdLst/>
            <a:ahLst/>
            <a:cxnLst/>
            <a:rect l="l" t="t" r="r" b="b"/>
            <a:pathLst>
              <a:path w="762000" h="596900">
                <a:moveTo>
                  <a:pt x="762000" y="596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35431" y="6337300"/>
            <a:ext cx="1778000" cy="1778000"/>
          </a:xfrm>
          <a:custGeom>
            <a:avLst/>
            <a:gdLst/>
            <a:ahLst/>
            <a:cxnLst/>
            <a:rect l="l" t="t" r="r" b="b"/>
            <a:pathLst>
              <a:path w="1778000" h="1778000">
                <a:moveTo>
                  <a:pt x="0" y="0"/>
                </a:moveTo>
                <a:lnTo>
                  <a:pt x="1778000" y="17780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70332" y="6172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705432" y="7188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483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43432" y="6591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67731" y="901700"/>
            <a:ext cx="13004800" cy="4660900"/>
          </a:xfrm>
          <a:prstGeom prst="rect">
            <a:avLst/>
          </a:prstGeom>
          <a:blipFill>
            <a:blip r:embed="rId4" cstate="print">
              <a:duotone>
                <a:prstClr val="black"/>
                <a:srgbClr val="0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1" name="Content Placeholder 4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4931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</TotalTime>
  <Words>1637</Words>
  <Application>Microsoft Macintosh PowerPoint</Application>
  <PresentationFormat>Custom</PresentationFormat>
  <Paragraphs>512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Consolas</vt:lpstr>
      <vt:lpstr>Gill Sans</vt:lpstr>
      <vt:lpstr>Gill Sans MT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Rosen</dc:creator>
  <cp:lastModifiedBy>Rosen, Paul</cp:lastModifiedBy>
  <cp:revision>71</cp:revision>
  <dcterms:created xsi:type="dcterms:W3CDTF">2015-09-24T16:43:34Z</dcterms:created>
  <dcterms:modified xsi:type="dcterms:W3CDTF">2019-02-19T03:52:39Z</dcterms:modified>
</cp:coreProperties>
</file>